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68"/>
  </p:notesMasterIdLst>
  <p:handoutMasterIdLst>
    <p:handoutMasterId r:id="rId6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4" r:id="rId16"/>
    <p:sldId id="273" r:id="rId17"/>
    <p:sldId id="275" r:id="rId18"/>
    <p:sldId id="277" r:id="rId19"/>
    <p:sldId id="272" r:id="rId20"/>
    <p:sldId id="270" r:id="rId21"/>
    <p:sldId id="271" r:id="rId22"/>
    <p:sldId id="323"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17" r:id="rId38"/>
    <p:sldId id="318" r:id="rId39"/>
    <p:sldId id="319" r:id="rId40"/>
    <p:sldId id="320" r:id="rId41"/>
    <p:sldId id="321" r:id="rId42"/>
    <p:sldId id="322" r:id="rId43"/>
    <p:sldId id="292" r:id="rId44"/>
    <p:sldId id="293" r:id="rId45"/>
    <p:sldId id="294" r:id="rId46"/>
    <p:sldId id="295" r:id="rId47"/>
    <p:sldId id="296" r:id="rId48"/>
    <p:sldId id="297" r:id="rId49"/>
    <p:sldId id="298" r:id="rId50"/>
    <p:sldId id="299" r:id="rId51"/>
    <p:sldId id="300" r:id="rId52"/>
    <p:sldId id="302" r:id="rId53"/>
    <p:sldId id="303" r:id="rId54"/>
    <p:sldId id="305" r:id="rId55"/>
    <p:sldId id="304" r:id="rId56"/>
    <p:sldId id="309" r:id="rId57"/>
    <p:sldId id="308" r:id="rId58"/>
    <p:sldId id="307" r:id="rId59"/>
    <p:sldId id="306" r:id="rId60"/>
    <p:sldId id="310" r:id="rId61"/>
    <p:sldId id="311" r:id="rId62"/>
    <p:sldId id="312" r:id="rId63"/>
    <p:sldId id="313" r:id="rId64"/>
    <p:sldId id="314" r:id="rId65"/>
    <p:sldId id="315" r:id="rId66"/>
    <p:sldId id="316" r:id="rId6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24" autoAdjust="0"/>
  </p:normalViewPr>
  <p:slideViewPr>
    <p:cSldViewPr>
      <p:cViewPr varScale="1">
        <p:scale>
          <a:sx n="71" d="100"/>
          <a:sy n="71" d="100"/>
        </p:scale>
        <p:origin x="135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1440" tIns="45720" rIns="91440" bIns="45720" rtlCol="0"/>
          <a:lstStyle>
            <a:lvl1pPr algn="r">
              <a:defRPr sz="1200"/>
            </a:lvl1pPr>
          </a:lstStyle>
          <a:p>
            <a:fld id="{1D120C81-0218-4D30-B6AF-ADC730C7913F}" type="datetimeFigureOut">
              <a:rPr lang="en-US" smtClean="0"/>
              <a:t>3/12/2019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BC8368F4-6A26-46F4-8C9B-89FC4A4B7E4B}" type="slidenum">
              <a:rPr lang="en-US" smtClean="0"/>
              <a:t>‹#›</a:t>
            </a:fld>
            <a:endParaRPr lang="en-US"/>
          </a:p>
        </p:txBody>
      </p:sp>
    </p:spTree>
    <p:extLst>
      <p:ext uri="{BB962C8B-B14F-4D97-AF65-F5344CB8AC3E}">
        <p14:creationId xmlns:p14="http://schemas.microsoft.com/office/powerpoint/2010/main" val="2786369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B24EB507-E467-4105-A5B1-B142A9267E53}" type="datetimeFigureOut">
              <a:rPr lang="en-US" smtClean="0"/>
              <a:t>3/12/2019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57F484D3-FB34-4932-9ACA-2F884B75C6D1}" type="slidenum">
              <a:rPr lang="en-US" smtClean="0"/>
              <a:t>‹#›</a:t>
            </a:fld>
            <a:endParaRPr lang="en-US"/>
          </a:p>
        </p:txBody>
      </p:sp>
    </p:spTree>
    <p:extLst>
      <p:ext uri="{BB962C8B-B14F-4D97-AF65-F5344CB8AC3E}">
        <p14:creationId xmlns:p14="http://schemas.microsoft.com/office/powerpoint/2010/main" val="3443101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F484D3-FB34-4932-9ACA-2F884B75C6D1}" type="slidenum">
              <a:rPr lang="en-US" smtClean="0"/>
              <a:t>12</a:t>
            </a:fld>
            <a:endParaRPr lang="en-US"/>
          </a:p>
        </p:txBody>
      </p:sp>
    </p:spTree>
    <p:extLst>
      <p:ext uri="{BB962C8B-B14F-4D97-AF65-F5344CB8AC3E}">
        <p14:creationId xmlns:p14="http://schemas.microsoft.com/office/powerpoint/2010/main" val="1887113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F20026E-F005-4F0C-8214-0CDDECF0026B}" type="datetime1">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6850A194-3244-42B2-B5DF-B0AC2C406B0C}"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8D09D-DA4D-4BE3-BE39-712E2548D024}" type="datetime1">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D98E15-0B12-4E35-BCCE-359AE88E69A0}" type="datetime1">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7F39EE-E0A5-48C6-BB9D-F660CEF940F0}" type="datetime1">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B84FCE9-8B16-44CB-8702-393412D8C53C}" type="datetime1">
              <a:rPr lang="en-US" smtClean="0"/>
              <a:t>3/12/2019</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0A194-3244-42B2-B5DF-B0AC2C406B0C}"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7DFA58-65E3-4BF4-A82D-D76BF1108128}" type="datetime1">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118351-5038-449B-815D-1FC0EDA7EEEB}" type="datetime1">
              <a:rPr lang="en-US" smtClean="0"/>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2219B5-A1C9-4374-969A-DC4E2342D5DF}" type="datetime1">
              <a:rPr lang="en-US" smtClean="0"/>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393110E-2715-4B4D-B82E-FD9238753810}" type="datetime1">
              <a:rPr lang="en-US" smtClean="0"/>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50A194-3244-42B2-B5DF-B0AC2C406B0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7B16D9-5F4D-4542-A047-1B96E3FA21D4}" type="datetime1">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0A194-3244-42B2-B5DF-B0AC2C406B0C}"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3D094D85-9B33-49C0-84B0-AC2504730997}" type="datetime1">
              <a:rPr lang="en-US" smtClean="0"/>
              <a:t>3/12/2019</a:t>
            </a:fld>
            <a:endParaRPr lang="en-US"/>
          </a:p>
        </p:txBody>
      </p:sp>
      <p:sp>
        <p:nvSpPr>
          <p:cNvPr id="7" name="Slide Number Placeholder 6"/>
          <p:cNvSpPr>
            <a:spLocks noGrp="1"/>
          </p:cNvSpPr>
          <p:nvPr>
            <p:ph type="sldNum" sz="quarter" idx="12"/>
          </p:nvPr>
        </p:nvSpPr>
        <p:spPr/>
        <p:txBody>
          <a:bodyPr/>
          <a:lstStyle/>
          <a:p>
            <a:fld id="{6850A194-3244-42B2-B5DF-B0AC2C406B0C}"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06ACEFB-C43B-4F83-B37D-085109B5B5FE}" type="datetime1">
              <a:rPr lang="en-US" smtClean="0"/>
              <a:t>3/12/2019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6850A194-3244-42B2-B5DF-B0AC2C406B0C}"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lexisnexis.com/my/legal/search/runRemoteLink.do?linkInfo=F#GB#AC#sel1%2005%vol%1%year%2005%page%134%sel2%1%&amp;A=0.3826732387344812&amp;bct=A&amp;risb=21_T28453906328&amp;service=citation&amp;langcountry=GB"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0000" lnSpcReduction="20000"/>
          </a:bodyPr>
          <a:lstStyle/>
          <a:p>
            <a:r>
              <a:rPr lang="en-US" dirty="0" err="1"/>
              <a:t>darryl</a:t>
            </a:r>
            <a:r>
              <a:rPr lang="en-US" dirty="0"/>
              <a:t> S C goon</a:t>
            </a:r>
          </a:p>
          <a:p>
            <a:r>
              <a:rPr lang="en-US" dirty="0"/>
              <a:t>1st March 2019</a:t>
            </a:r>
          </a:p>
          <a:p>
            <a:endParaRPr lang="en-US" dirty="0"/>
          </a:p>
        </p:txBody>
      </p:sp>
      <p:sp>
        <p:nvSpPr>
          <p:cNvPr id="2" name="Title 1"/>
          <p:cNvSpPr>
            <a:spLocks noGrp="1"/>
          </p:cNvSpPr>
          <p:nvPr>
            <p:ph type="ctrTitle"/>
          </p:nvPr>
        </p:nvSpPr>
        <p:spPr/>
        <p:txBody>
          <a:bodyPr/>
          <a:lstStyle/>
          <a:p>
            <a:r>
              <a:rPr lang="en-US" dirty="0"/>
              <a:t>Medico-legal cases: Core elements</a:t>
            </a:r>
          </a:p>
        </p:txBody>
      </p:sp>
    </p:spTree>
    <p:extLst>
      <p:ext uri="{BB962C8B-B14F-4D97-AF65-F5344CB8AC3E}">
        <p14:creationId xmlns:p14="http://schemas.microsoft.com/office/powerpoint/2010/main" val="1674409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a:xfrm>
            <a:off x="251520" y="1556792"/>
            <a:ext cx="8435280" cy="5040560"/>
          </a:xfrm>
        </p:spPr>
        <p:txBody>
          <a:bodyPr>
            <a:normAutofit fontScale="92500" lnSpcReduction="10000"/>
          </a:bodyPr>
          <a:lstStyle/>
          <a:p>
            <a:pPr marL="0" indent="0" algn="just">
              <a:buFontTx/>
              <a:buNone/>
              <a:defRPr/>
            </a:pPr>
            <a:endParaRPr lang="en-US" dirty="0"/>
          </a:p>
          <a:p>
            <a:pPr marL="0" indent="0" algn="just">
              <a:buFontTx/>
              <a:buNone/>
              <a:defRPr/>
            </a:pPr>
            <a:r>
              <a:rPr lang="en-US" dirty="0"/>
              <a:t>“</a:t>
            </a:r>
            <a:r>
              <a:rPr lang="en-US" i="1" dirty="0"/>
              <a:t>If it is alleged that a </a:t>
            </a:r>
            <a:r>
              <a:rPr lang="en-US" i="1" u="sng" dirty="0"/>
              <a:t>doctor had operated without consent</a:t>
            </a:r>
            <a:r>
              <a:rPr lang="en-US" i="1" dirty="0"/>
              <a:t>, then the proper cause of action to raise would be battery or trespass to the person and not negligence</a:t>
            </a:r>
            <a:r>
              <a:rPr lang="en-US" dirty="0"/>
              <a:t>. Here, the plaintiff has </a:t>
            </a:r>
            <a:r>
              <a:rPr lang="en-US" i="1" u="sng" dirty="0"/>
              <a:t>erroneously pleaded his case in negligence and not trespass</a:t>
            </a:r>
            <a:r>
              <a:rPr lang="en-US" dirty="0"/>
              <a:t>.”</a:t>
            </a:r>
          </a:p>
          <a:p>
            <a:pPr marL="0" indent="0" algn="r">
              <a:buFontTx/>
              <a:buNone/>
              <a:defRPr/>
            </a:pPr>
            <a:r>
              <a:rPr lang="en-US" dirty="0"/>
              <a:t>		per Zamani A Rahim JC in </a:t>
            </a:r>
            <a:r>
              <a:rPr lang="en-US" i="1" dirty="0" err="1"/>
              <a:t>Ngiao</a:t>
            </a:r>
            <a:r>
              <a:rPr lang="en-US" i="1" dirty="0"/>
              <a:t> Jong </a:t>
            </a:r>
            <a:r>
              <a:rPr lang="en-US" i="1" dirty="0" err="1"/>
              <a:t>Nian</a:t>
            </a:r>
            <a:r>
              <a:rPr lang="en-US" i="1" dirty="0"/>
              <a:t> v Lee Chan Foo &amp; Anor</a:t>
            </a:r>
            <a:r>
              <a:rPr lang="en-US" dirty="0"/>
              <a:t> [2011] 1 MLJ 565 at p575</a:t>
            </a:r>
            <a:endParaRPr lang="en-GB" dirty="0"/>
          </a:p>
          <a:p>
            <a:pPr marL="114300" indent="0">
              <a:buNone/>
            </a:pPr>
            <a:endParaRPr lang="en-US" dirty="0"/>
          </a:p>
          <a:p>
            <a:pPr marL="114300" indent="0">
              <a:buNone/>
            </a:pPr>
            <a:r>
              <a:rPr lang="en-MY" b="1" i="1" dirty="0"/>
              <a:t>See also:</a:t>
            </a:r>
          </a:p>
          <a:p>
            <a:r>
              <a:rPr lang="en-MY" i="1" dirty="0"/>
              <a:t>Gurmit Kaur a/p Jaswant Singh v Tung Shin Hospital &amp; Anor</a:t>
            </a:r>
            <a:r>
              <a:rPr lang="en-MY" dirty="0"/>
              <a:t> [2012] 4 MLJ 260 (spousal consent and negligence).</a:t>
            </a:r>
          </a:p>
          <a:p>
            <a:r>
              <a:rPr lang="en-US" i="1" dirty="0"/>
              <a:t>Abdul Razak bin Datuk Abu </a:t>
            </a:r>
            <a:r>
              <a:rPr lang="en-US" i="1" dirty="0" err="1"/>
              <a:t>Samah</a:t>
            </a:r>
            <a:r>
              <a:rPr lang="en-US" i="1" dirty="0"/>
              <a:t> v Raja </a:t>
            </a:r>
            <a:r>
              <a:rPr lang="en-US" i="1" dirty="0" err="1"/>
              <a:t>Badrul</a:t>
            </a:r>
            <a:r>
              <a:rPr lang="en-US" i="1" dirty="0"/>
              <a:t> Hisham bin Raja </a:t>
            </a:r>
            <a:r>
              <a:rPr lang="en-US" i="1" dirty="0" err="1"/>
              <a:t>Zezeman</a:t>
            </a:r>
            <a:r>
              <a:rPr lang="en-US" i="1" dirty="0"/>
              <a:t> Shah &amp; </a:t>
            </a:r>
            <a:r>
              <a:rPr lang="en-US" i="1" dirty="0" err="1"/>
              <a:t>Ors</a:t>
            </a:r>
            <a:r>
              <a:rPr lang="en-US" i="1" dirty="0"/>
              <a:t> </a:t>
            </a:r>
            <a:r>
              <a:rPr lang="en-US" dirty="0"/>
              <a:t>[2013] 10 MLJ 34, HC (spousal consent)</a:t>
            </a:r>
            <a:endParaRPr lang="en-MY" dirty="0"/>
          </a:p>
          <a:p>
            <a:endParaRPr lang="en-MY" dirty="0"/>
          </a:p>
          <a:p>
            <a:endParaRPr lang="en-MY"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10</a:t>
            </a:fld>
            <a:endParaRPr lang="en-US"/>
          </a:p>
        </p:txBody>
      </p:sp>
    </p:spTree>
    <p:extLst>
      <p:ext uri="{BB962C8B-B14F-4D97-AF65-F5344CB8AC3E}">
        <p14:creationId xmlns:p14="http://schemas.microsoft.com/office/powerpoint/2010/main" val="754216099"/>
      </p:ext>
    </p:extLst>
  </p:cSld>
  <p:clrMapOvr>
    <a:masterClrMapping/>
  </p:clrMapOvr>
  <p:transition spd="slow">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Oval 2"/>
          <p:cNvSpPr/>
          <p:nvPr/>
        </p:nvSpPr>
        <p:spPr>
          <a:xfrm>
            <a:off x="2771800" y="1916832"/>
            <a:ext cx="3384376" cy="1368152"/>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Absence of Consent</a:t>
            </a:r>
          </a:p>
        </p:txBody>
      </p:sp>
      <p:sp>
        <p:nvSpPr>
          <p:cNvPr id="6" name="Oval 5"/>
          <p:cNvSpPr/>
          <p:nvPr/>
        </p:nvSpPr>
        <p:spPr>
          <a:xfrm>
            <a:off x="683568" y="4437112"/>
            <a:ext cx="3096344"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Trespass/Battery</a:t>
            </a:r>
          </a:p>
        </p:txBody>
      </p:sp>
      <p:sp>
        <p:nvSpPr>
          <p:cNvPr id="7" name="Oval 6"/>
          <p:cNvSpPr/>
          <p:nvPr/>
        </p:nvSpPr>
        <p:spPr>
          <a:xfrm>
            <a:off x="5167953" y="4437112"/>
            <a:ext cx="3096344"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Medical Negligence</a:t>
            </a:r>
          </a:p>
        </p:txBody>
      </p:sp>
      <p:cxnSp>
        <p:nvCxnSpPr>
          <p:cNvPr id="9" name="Straight Arrow Connector 8"/>
          <p:cNvCxnSpPr>
            <a:stCxn id="3" idx="4"/>
            <a:endCxn id="6" idx="0"/>
          </p:cNvCxnSpPr>
          <p:nvPr/>
        </p:nvCxnSpPr>
        <p:spPr>
          <a:xfrm flipH="1">
            <a:off x="2231740" y="3284984"/>
            <a:ext cx="2232248" cy="115212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 idx="4"/>
            <a:endCxn id="7" idx="0"/>
          </p:cNvCxnSpPr>
          <p:nvPr/>
        </p:nvCxnSpPr>
        <p:spPr>
          <a:xfrm>
            <a:off x="4463988" y="3284984"/>
            <a:ext cx="2252137" cy="115212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436096" y="3645024"/>
            <a:ext cx="504056" cy="461665"/>
          </a:xfrm>
          <a:prstGeom prst="rect">
            <a:avLst/>
          </a:prstGeom>
          <a:noFill/>
        </p:spPr>
        <p:txBody>
          <a:bodyPr wrap="square" rtlCol="0">
            <a:spAutoFit/>
          </a:bodyPr>
          <a:lstStyle/>
          <a:p>
            <a:r>
              <a:rPr lang="en-US" sz="2400" b="1" dirty="0"/>
              <a:t>X</a:t>
            </a:r>
          </a:p>
        </p:txBody>
      </p:sp>
      <p:sp>
        <p:nvSpPr>
          <p:cNvPr id="15" name="Slide Number Placeholder 14"/>
          <p:cNvSpPr>
            <a:spLocks noGrp="1"/>
          </p:cNvSpPr>
          <p:nvPr>
            <p:ph type="sldNum" sz="quarter" idx="12"/>
          </p:nvPr>
        </p:nvSpPr>
        <p:spPr/>
        <p:txBody>
          <a:bodyPr/>
          <a:lstStyle/>
          <a:p>
            <a:fld id="{6850A194-3244-42B2-B5DF-B0AC2C406B0C}" type="slidenum">
              <a:rPr lang="en-US" smtClean="0"/>
              <a:t>11</a:t>
            </a:fld>
            <a:endParaRPr lang="en-US"/>
          </a:p>
        </p:txBody>
      </p:sp>
    </p:spTree>
    <p:extLst>
      <p:ext uri="{BB962C8B-B14F-4D97-AF65-F5344CB8AC3E}">
        <p14:creationId xmlns:p14="http://schemas.microsoft.com/office/powerpoint/2010/main" val="938304435"/>
      </p:ext>
    </p:extLst>
  </p:cSld>
  <p:clrMapOvr>
    <a:masterClrMapping/>
  </p:clrMapOvr>
  <p:transition spd="slow">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lstStyle/>
          <a:p>
            <a:pPr marL="114300" indent="0" algn="ctr">
              <a:buNone/>
            </a:pPr>
            <a:endParaRPr lang="en-US" u="sng" dirty="0"/>
          </a:p>
          <a:p>
            <a:pPr marL="114300" indent="0" algn="ctr">
              <a:buNone/>
            </a:pPr>
            <a:r>
              <a:rPr lang="en-US" u="sng" dirty="0"/>
              <a:t>How much explanation for a valid consent?</a:t>
            </a:r>
          </a:p>
          <a:p>
            <a:pPr>
              <a:buNone/>
            </a:pPr>
            <a:endParaRPr lang="en-US" altLang="en-US" dirty="0"/>
          </a:p>
          <a:p>
            <a:pPr indent="0" algn="just">
              <a:buNone/>
            </a:pPr>
            <a:r>
              <a:rPr lang="en-US" altLang="en-US" dirty="0"/>
              <a:t>“I am wholly satisfied that as a matter of English law a consent is not vitiated by a failure on the part of the doctor to give the patient </a:t>
            </a:r>
            <a:r>
              <a:rPr lang="en-US" altLang="en-US" i="1" u="sng" dirty="0"/>
              <a:t>sufficient information </a:t>
            </a:r>
            <a:r>
              <a:rPr lang="en-US" altLang="en-US" dirty="0"/>
              <a:t>before the consent is given.”  </a:t>
            </a:r>
          </a:p>
          <a:p>
            <a:pPr>
              <a:buNone/>
            </a:pPr>
            <a:endParaRPr lang="en-US" altLang="en-US" dirty="0"/>
          </a:p>
          <a:p>
            <a:pPr algn="r">
              <a:lnSpc>
                <a:spcPct val="80000"/>
              </a:lnSpc>
              <a:buNone/>
            </a:pPr>
            <a:r>
              <a:rPr lang="en-US" altLang="en-US" dirty="0"/>
              <a:t>		</a:t>
            </a:r>
            <a:r>
              <a:rPr lang="en-US" altLang="en-US" sz="2000" dirty="0"/>
              <a:t>Per Donaldson MR in </a:t>
            </a:r>
            <a:r>
              <a:rPr lang="en-US" altLang="en-US" sz="2000" i="1" dirty="0" err="1"/>
              <a:t>Sidaway</a:t>
            </a:r>
            <a:r>
              <a:rPr lang="en-US" altLang="en-US" sz="2000" i="1" dirty="0"/>
              <a:t> v </a:t>
            </a:r>
            <a:r>
              <a:rPr lang="en-US" altLang="en-US" sz="2000" i="1" dirty="0" err="1"/>
              <a:t>Bethlem</a:t>
            </a:r>
            <a:r>
              <a:rPr lang="en-US" altLang="en-US" sz="2000" i="1" dirty="0"/>
              <a:t> Royal 	Hospital Governors</a:t>
            </a:r>
            <a:r>
              <a:rPr lang="en-US" altLang="en-US" sz="2000" dirty="0"/>
              <a:t> [1984] 1 All ER 1018, at 1026 and 1029 </a:t>
            </a:r>
          </a:p>
          <a:p>
            <a:pPr marL="114300" indent="0" algn="r">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12</a:t>
            </a:fld>
            <a:endParaRPr lang="en-US"/>
          </a:p>
        </p:txBody>
      </p:sp>
    </p:spTree>
    <p:extLst>
      <p:ext uri="{BB962C8B-B14F-4D97-AF65-F5344CB8AC3E}">
        <p14:creationId xmlns:p14="http://schemas.microsoft.com/office/powerpoint/2010/main" val="3648092382"/>
      </p:ext>
    </p:extLst>
  </p:cSld>
  <p:clrMapOvr>
    <a:masterClrMapping/>
  </p:clrMapOvr>
  <p:transition spd="slow">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4" name="Content Placeholder 3"/>
          <p:cNvSpPr>
            <a:spLocks noGrp="1"/>
          </p:cNvSpPr>
          <p:nvPr>
            <p:ph idx="1"/>
          </p:nvPr>
        </p:nvSpPr>
        <p:spPr/>
        <p:txBody>
          <a:bodyPr>
            <a:normAutofit fontScale="92500" lnSpcReduction="20000"/>
          </a:bodyPr>
          <a:lstStyle/>
          <a:p>
            <a:pPr marL="342900" lvl="1" algn="ctr">
              <a:buClr>
                <a:schemeClr val="accent1"/>
              </a:buClr>
              <a:buNone/>
            </a:pPr>
            <a:r>
              <a:rPr lang="en-US" sz="2600" u="sng" dirty="0"/>
              <a:t>How much explanation for a valid consent?</a:t>
            </a:r>
          </a:p>
          <a:p>
            <a:pPr>
              <a:buNone/>
            </a:pPr>
            <a:endParaRPr lang="en-US" altLang="en-US" dirty="0"/>
          </a:p>
          <a:p>
            <a:pPr indent="0" algn="just">
              <a:buNone/>
            </a:pPr>
            <a:r>
              <a:rPr lang="en-US" altLang="en-US" dirty="0"/>
              <a:t>“In my judgment what the court has to do in each case is to look at all the circumstances and say, “</a:t>
            </a:r>
            <a:r>
              <a:rPr lang="en-US" altLang="en-US" u="sng" dirty="0"/>
              <a:t>Was there a </a:t>
            </a:r>
            <a:r>
              <a:rPr lang="en-US" altLang="en-US" i="1" u="sng" dirty="0"/>
              <a:t>real consent</a:t>
            </a:r>
            <a:r>
              <a:rPr lang="en-US" altLang="en-US" i="1" dirty="0"/>
              <a:t>?’…</a:t>
            </a:r>
          </a:p>
          <a:p>
            <a:pPr>
              <a:buNone/>
            </a:pPr>
            <a:r>
              <a:rPr lang="en-US" altLang="en-US" i="1" dirty="0"/>
              <a:t>	…</a:t>
            </a:r>
          </a:p>
          <a:p>
            <a:pPr algn="just">
              <a:buNone/>
            </a:pPr>
            <a:r>
              <a:rPr lang="en-US" altLang="en-US" i="1" dirty="0"/>
              <a:t>		</a:t>
            </a:r>
            <a:r>
              <a:rPr lang="en-US" altLang="en-US" dirty="0"/>
              <a:t>In my judgment once the patient is </a:t>
            </a:r>
            <a:r>
              <a:rPr lang="en-US" altLang="en-US" i="1" u="sng" dirty="0"/>
              <a:t>informed in broad terms of the nature of the procedure</a:t>
            </a:r>
            <a:r>
              <a:rPr lang="en-US" altLang="en-US" u="sng" dirty="0"/>
              <a:t> which is intended</a:t>
            </a:r>
            <a:r>
              <a:rPr lang="en-US" altLang="en-US" dirty="0"/>
              <a:t>, and gives her consent, that consent, is real, and the </a:t>
            </a:r>
            <a:r>
              <a:rPr lang="en-US" altLang="en-US" i="1" u="sng" dirty="0"/>
              <a:t>cause of the action</a:t>
            </a:r>
            <a:r>
              <a:rPr lang="en-US" altLang="en-US" i="1" dirty="0"/>
              <a:t> on which to base a claim </a:t>
            </a:r>
            <a:r>
              <a:rPr lang="en-US" altLang="en-US" i="1" u="sng" dirty="0"/>
              <a:t>for failure to go into risks and implications is negligence, not trespass</a:t>
            </a:r>
            <a:r>
              <a:rPr lang="en-US" altLang="en-US" dirty="0"/>
              <a:t>.”</a:t>
            </a:r>
          </a:p>
          <a:p>
            <a:pPr>
              <a:buNone/>
            </a:pPr>
            <a:endParaRPr lang="en-US" altLang="en-US" dirty="0"/>
          </a:p>
          <a:p>
            <a:pPr algn="r">
              <a:buNone/>
            </a:pPr>
            <a:r>
              <a:rPr lang="en-US" altLang="en-US" sz="1900" dirty="0"/>
              <a:t>		Per Bristow J in </a:t>
            </a:r>
            <a:r>
              <a:rPr lang="en-US" altLang="en-US" sz="1900" i="1" dirty="0"/>
              <a:t>Chatterton v Gerson</a:t>
            </a:r>
            <a:r>
              <a:rPr lang="en-US" altLang="en-US" sz="1900" dirty="0"/>
              <a:t> [1981] 1 All ER 257 at 265</a:t>
            </a:r>
          </a:p>
        </p:txBody>
      </p:sp>
      <p:sp>
        <p:nvSpPr>
          <p:cNvPr id="5" name="Slide Number Placeholder 4"/>
          <p:cNvSpPr>
            <a:spLocks noGrp="1"/>
          </p:cNvSpPr>
          <p:nvPr>
            <p:ph type="sldNum" sz="quarter" idx="12"/>
          </p:nvPr>
        </p:nvSpPr>
        <p:spPr/>
        <p:txBody>
          <a:bodyPr/>
          <a:lstStyle/>
          <a:p>
            <a:fld id="{6850A194-3244-42B2-B5DF-B0AC2C406B0C}" type="slidenum">
              <a:rPr lang="en-US" smtClean="0"/>
              <a:t>13</a:t>
            </a:fld>
            <a:endParaRPr lang="en-US"/>
          </a:p>
        </p:txBody>
      </p:sp>
    </p:spTree>
    <p:extLst>
      <p:ext uri="{BB962C8B-B14F-4D97-AF65-F5344CB8AC3E}">
        <p14:creationId xmlns:p14="http://schemas.microsoft.com/office/powerpoint/2010/main" val="2902595370"/>
      </p:ext>
    </p:extLst>
  </p:cSld>
  <p:clrMapOvr>
    <a:masterClrMapping/>
  </p:clrMapOvr>
  <p:transition spd="slow">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normAutofit fontScale="92500" lnSpcReduction="10000"/>
          </a:bodyPr>
          <a:lstStyle/>
          <a:p>
            <a:pPr marL="914400" lvl="1" indent="-457200" algn="ctr">
              <a:buNone/>
            </a:pPr>
            <a:r>
              <a:rPr lang="en-US" sz="2600" u="sng" dirty="0"/>
              <a:t>How much explanation for a valid consent?</a:t>
            </a:r>
          </a:p>
          <a:p>
            <a:pPr marL="617220" indent="0" algn="just">
              <a:buNone/>
            </a:pPr>
            <a:endParaRPr lang="en-GB" altLang="en-US" sz="2200" dirty="0"/>
          </a:p>
          <a:p>
            <a:pPr marL="342000" indent="0" algn="just">
              <a:buNone/>
            </a:pPr>
            <a:r>
              <a:rPr lang="en-GB" altLang="en-US" sz="2600" dirty="0"/>
              <a:t>“Anglo-Australian law has rightly taken the view that an allegation that the risks inherent in a medical procedure have not been disclosed to the patient can only found an action in negligence and not in trespass; the </a:t>
            </a:r>
            <a:r>
              <a:rPr lang="en-GB" altLang="en-US" sz="2600" i="1" dirty="0"/>
              <a:t>consent necessary to negative the offence of battery is satisfied by the patient being </a:t>
            </a:r>
            <a:r>
              <a:rPr lang="en-GB" altLang="en-US" sz="2600" i="1" u="sng" dirty="0"/>
              <a:t>advised in broad terms of the nature of the procedure to be performed</a:t>
            </a:r>
            <a:r>
              <a:rPr lang="en-GB" altLang="en-US" sz="2600" dirty="0"/>
              <a:t>.”</a:t>
            </a:r>
          </a:p>
          <a:p>
            <a:pPr marL="457200" indent="-457200">
              <a:lnSpc>
                <a:spcPct val="75000"/>
              </a:lnSpc>
              <a:buNone/>
            </a:pPr>
            <a:r>
              <a:rPr lang="en-GB" altLang="en-US" dirty="0"/>
              <a:t>			</a:t>
            </a:r>
          </a:p>
          <a:p>
            <a:pPr marL="457200" indent="-457200" algn="r">
              <a:lnSpc>
                <a:spcPct val="75000"/>
              </a:lnSpc>
              <a:buNone/>
            </a:pPr>
            <a:r>
              <a:rPr lang="en-GB" altLang="en-US" sz="1900" dirty="0"/>
              <a:t>		Per Mason CJ, Brennan, Dawson, </a:t>
            </a:r>
            <a:r>
              <a:rPr lang="en-GB" altLang="en-US" sz="1900" dirty="0" err="1"/>
              <a:t>Toohey</a:t>
            </a:r>
            <a:r>
              <a:rPr lang="en-GB" altLang="en-US" sz="1900" dirty="0"/>
              <a:t> and McHugh </a:t>
            </a:r>
            <a:r>
              <a:rPr lang="en-GB" altLang="en-US" sz="1900" dirty="0" err="1"/>
              <a:t>JJ</a:t>
            </a:r>
            <a:r>
              <a:rPr lang="en-GB" altLang="en-US" sz="1900" dirty="0"/>
              <a:t> said in </a:t>
            </a:r>
            <a:r>
              <a:rPr lang="en-GB" altLang="en-US" sz="1900" i="1" dirty="0"/>
              <a:t>Rogers v Whitaker</a:t>
            </a:r>
            <a:r>
              <a:rPr lang="en-GB" altLang="en-US" sz="1900" dirty="0"/>
              <a:t> (1992) 175 </a:t>
            </a:r>
            <a:r>
              <a:rPr lang="en-GB" altLang="en-US" sz="1900" dirty="0" err="1"/>
              <a:t>CLR</a:t>
            </a:r>
            <a:r>
              <a:rPr lang="en-GB" altLang="en-US" sz="1900" dirty="0"/>
              <a:t> 479 at 490.</a:t>
            </a:r>
            <a:endParaRPr lang="en-US" altLang="en-US" sz="1900"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14</a:t>
            </a:fld>
            <a:endParaRPr lang="en-US"/>
          </a:p>
        </p:txBody>
      </p:sp>
    </p:spTree>
    <p:extLst>
      <p:ext uri="{BB962C8B-B14F-4D97-AF65-F5344CB8AC3E}">
        <p14:creationId xmlns:p14="http://schemas.microsoft.com/office/powerpoint/2010/main" val="2329420907"/>
      </p:ext>
    </p:extLst>
  </p:cSld>
  <p:clrMapOvr>
    <a:masterClrMapping/>
  </p:clrMapOvr>
  <p:transition spd="slow">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normAutofit fontScale="47500" lnSpcReduction="20000"/>
          </a:bodyPr>
          <a:lstStyle/>
          <a:p>
            <a:pPr marL="114300" indent="0" algn="ctr">
              <a:buNone/>
            </a:pPr>
            <a:r>
              <a:rPr lang="en-US" altLang="en-US" sz="4400" u="sng" dirty="0"/>
              <a:t>Rationale for Consent &amp; Right to Refuse Treatment</a:t>
            </a:r>
          </a:p>
          <a:p>
            <a:pPr marL="114300" indent="0" algn="ctr">
              <a:buNone/>
            </a:pPr>
            <a:endParaRPr lang="en-US" dirty="0"/>
          </a:p>
          <a:p>
            <a:pPr indent="0" algn="just">
              <a:lnSpc>
                <a:spcPct val="120000"/>
              </a:lnSpc>
              <a:buNone/>
            </a:pPr>
            <a:r>
              <a:rPr lang="en-US" altLang="en-US" sz="3500" dirty="0"/>
              <a:t>“First, it is established that the </a:t>
            </a:r>
            <a:r>
              <a:rPr lang="en-US" altLang="en-US" sz="3500" i="1" u="sng" dirty="0"/>
              <a:t>principle of self-determination </a:t>
            </a:r>
            <a:r>
              <a:rPr lang="en-US" altLang="en-US" sz="3500" i="1" dirty="0"/>
              <a:t>requires that respect must be given to the wishes of the patient, so that </a:t>
            </a:r>
            <a:r>
              <a:rPr lang="en-US" altLang="en-US" sz="3500" i="1" u="sng" dirty="0"/>
              <a:t>if an adult patient of sound mind refuses, however unreasonably, to consent to treatment or care by which his life would or might be prolonged, the doctors responsible for his care must give effect to his wishes</a:t>
            </a:r>
            <a:r>
              <a:rPr lang="en-US" altLang="en-US" sz="3500" i="1" dirty="0"/>
              <a:t>, even though they do not consider it to be in his interest to do so</a:t>
            </a:r>
            <a:r>
              <a:rPr lang="en-US" altLang="en-US" sz="3500" dirty="0"/>
              <a:t> …To this extent, the principle of the </a:t>
            </a:r>
            <a:r>
              <a:rPr lang="en-US" altLang="en-US" sz="3500" i="1" u="sng" dirty="0"/>
              <a:t>sanctity of human life must yield to the principle of self-determination</a:t>
            </a:r>
            <a:r>
              <a:rPr lang="en-US" altLang="en-US" sz="3500" dirty="0"/>
              <a:t>…and, for present purposes perhaps more important, the </a:t>
            </a:r>
            <a:r>
              <a:rPr lang="en-US" altLang="en-US" sz="3500" i="1" u="sng" dirty="0"/>
              <a:t>doctor’s duty to act in the best interests of his patient must likewise be qualified</a:t>
            </a:r>
            <a:r>
              <a:rPr lang="en-US" altLang="en-US" sz="3500" dirty="0"/>
              <a:t>” </a:t>
            </a:r>
          </a:p>
          <a:p>
            <a:pPr>
              <a:lnSpc>
                <a:spcPct val="90000"/>
              </a:lnSpc>
              <a:buNone/>
            </a:pPr>
            <a:endParaRPr lang="en-US" altLang="en-US" dirty="0"/>
          </a:p>
          <a:p>
            <a:pPr algn="r">
              <a:lnSpc>
                <a:spcPct val="90000"/>
              </a:lnSpc>
              <a:buNone/>
            </a:pPr>
            <a:r>
              <a:rPr lang="en-US" altLang="en-US" sz="2700" dirty="0"/>
              <a:t>		Per Lord Goff in </a:t>
            </a:r>
            <a:r>
              <a:rPr lang="en-US" altLang="en-US" sz="2700" i="1" dirty="0"/>
              <a:t>Airedale NHS Trust v Bland</a:t>
            </a:r>
            <a:r>
              <a:rPr lang="en-US" altLang="en-US" sz="2700" dirty="0"/>
              <a:t> [1993] AC 789 at </a:t>
            </a:r>
            <a:r>
              <a:rPr lang="en-US" altLang="en-US" sz="2700" dirty="0" err="1"/>
              <a:t>pg</a:t>
            </a:r>
            <a:r>
              <a:rPr lang="en-US" altLang="en-US" sz="2700" dirty="0"/>
              <a:t> 864</a:t>
            </a:r>
          </a:p>
          <a:p>
            <a:pPr algn="just">
              <a:lnSpc>
                <a:spcPct val="90000"/>
              </a:lnSpc>
              <a:buNone/>
            </a:pPr>
            <a:endParaRPr lang="en-US" altLang="en-US" sz="2900" dirty="0"/>
          </a:p>
          <a:p>
            <a:pPr algn="just">
              <a:lnSpc>
                <a:spcPct val="90000"/>
              </a:lnSpc>
              <a:buNone/>
            </a:pPr>
            <a:r>
              <a:rPr lang="en-US" altLang="en-US" sz="2700" dirty="0"/>
              <a:t>NB:  	See also </a:t>
            </a:r>
            <a:r>
              <a:rPr lang="en-US" sz="2700" dirty="0"/>
              <a:t>see </a:t>
            </a:r>
            <a:r>
              <a:rPr lang="en-US" sz="2700" i="1" dirty="0"/>
              <a:t>Rees v Darlington Memorial Hospital NHS Trust</a:t>
            </a:r>
            <a:r>
              <a:rPr lang="en-US" sz="2700" dirty="0"/>
              <a:t> [2003] UKHL 52, [2003] 4 	All ER 987.</a:t>
            </a:r>
            <a:endParaRPr lang="en-US" altLang="en-US" sz="2700" dirty="0"/>
          </a:p>
        </p:txBody>
      </p:sp>
      <p:sp>
        <p:nvSpPr>
          <p:cNvPr id="4" name="Slide Number Placeholder 3"/>
          <p:cNvSpPr>
            <a:spLocks noGrp="1"/>
          </p:cNvSpPr>
          <p:nvPr>
            <p:ph type="sldNum" sz="quarter" idx="12"/>
          </p:nvPr>
        </p:nvSpPr>
        <p:spPr/>
        <p:txBody>
          <a:bodyPr/>
          <a:lstStyle/>
          <a:p>
            <a:fld id="{6850A194-3244-42B2-B5DF-B0AC2C406B0C}" type="slidenum">
              <a:rPr lang="en-US" smtClean="0"/>
              <a:t>15</a:t>
            </a:fld>
            <a:endParaRPr lang="en-US"/>
          </a:p>
        </p:txBody>
      </p:sp>
    </p:spTree>
    <p:extLst>
      <p:ext uri="{BB962C8B-B14F-4D97-AF65-F5344CB8AC3E}">
        <p14:creationId xmlns:p14="http://schemas.microsoft.com/office/powerpoint/2010/main" val="3353110129"/>
      </p:ext>
    </p:extLst>
  </p:cSld>
  <p:clrMapOvr>
    <a:masterClrMapping/>
  </p:clrMapOvr>
  <p:transition spd="slow">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Consent : statutory requirement</a:t>
            </a:r>
          </a:p>
        </p:txBody>
      </p:sp>
      <p:sp>
        <p:nvSpPr>
          <p:cNvPr id="5" name="Content Placeholder 4"/>
          <p:cNvSpPr>
            <a:spLocks noGrp="1"/>
          </p:cNvSpPr>
          <p:nvPr>
            <p:ph idx="1"/>
          </p:nvPr>
        </p:nvSpPr>
        <p:spPr/>
        <p:txBody>
          <a:bodyPr>
            <a:normAutofit fontScale="85000" lnSpcReduction="20000"/>
          </a:bodyPr>
          <a:lstStyle/>
          <a:p>
            <a:pPr marL="114300" indent="0">
              <a:buNone/>
            </a:pPr>
            <a:r>
              <a:rPr lang="en-US" dirty="0"/>
              <a:t>Private Healthcare Facilities &amp; Services (Private Hospitals and Other Private Healthcare Facilities) Regulations 2006 : Regulation 47</a:t>
            </a:r>
          </a:p>
          <a:p>
            <a:pPr>
              <a:buClrTx/>
            </a:pPr>
            <a:endParaRPr lang="en-US" dirty="0"/>
          </a:p>
          <a:p>
            <a:pPr lvl="1">
              <a:lnSpc>
                <a:spcPct val="90000"/>
              </a:lnSpc>
              <a:buClrTx/>
              <a:buFont typeface="Wingdings" panose="05000000000000000000" pitchFamily="2" charset="2"/>
              <a:buChar char="§"/>
            </a:pPr>
            <a:r>
              <a:rPr lang="en-US" altLang="en-US" sz="2100" dirty="0"/>
              <a:t>A </a:t>
            </a:r>
            <a:r>
              <a:rPr lang="en-US" altLang="en-US" sz="2100" i="1" u="sng" dirty="0"/>
              <a:t>written</a:t>
            </a:r>
            <a:r>
              <a:rPr lang="en-US" altLang="en-US" sz="2100" b="1" i="1" u="sng" dirty="0"/>
              <a:t> </a:t>
            </a:r>
            <a:r>
              <a:rPr lang="en-US" altLang="en-US" sz="2100" dirty="0"/>
              <a:t>“valid consent” must be obtained “…before </a:t>
            </a:r>
            <a:r>
              <a:rPr lang="en-US" altLang="en-US" sz="2100" i="1" u="sng" dirty="0"/>
              <a:t>any procedure</a:t>
            </a:r>
            <a:r>
              <a:rPr lang="en-US" altLang="en-US" sz="2100" u="sng" dirty="0"/>
              <a:t> </a:t>
            </a:r>
            <a:r>
              <a:rPr lang="en-US" altLang="en-US" sz="2100" dirty="0"/>
              <a:t>or </a:t>
            </a:r>
            <a:r>
              <a:rPr lang="en-US" altLang="en-US" sz="2100" i="1" u="sng" dirty="0"/>
              <a:t>surgery</a:t>
            </a:r>
            <a:r>
              <a:rPr lang="en-US" altLang="en-US" sz="2100" u="sng" dirty="0"/>
              <a:t> </a:t>
            </a:r>
            <a:r>
              <a:rPr lang="en-US" altLang="en-US" sz="2100" dirty="0"/>
              <a:t>is carried out on the patient.”</a:t>
            </a:r>
          </a:p>
          <a:p>
            <a:pPr lvl="1">
              <a:lnSpc>
                <a:spcPct val="90000"/>
              </a:lnSpc>
              <a:buClrTx/>
              <a:buFont typeface="Wingdings" panose="05000000000000000000" pitchFamily="2" charset="2"/>
              <a:buChar char="§"/>
            </a:pPr>
            <a:endParaRPr lang="en-US" altLang="en-US" sz="2100" dirty="0"/>
          </a:p>
          <a:p>
            <a:pPr lvl="1">
              <a:lnSpc>
                <a:spcPct val="90000"/>
              </a:lnSpc>
              <a:buClrTx/>
              <a:buFont typeface="Wingdings" panose="05000000000000000000" pitchFamily="2" charset="2"/>
              <a:buChar char="§"/>
            </a:pPr>
            <a:r>
              <a:rPr lang="en-US" altLang="en-US" sz="2100" dirty="0"/>
              <a:t>For patients under </a:t>
            </a:r>
            <a:r>
              <a:rPr lang="en-US" altLang="en-US" sz="2100" i="1" u="sng" dirty="0"/>
              <a:t>18 and unmarried</a:t>
            </a:r>
            <a:r>
              <a:rPr lang="en-US" altLang="en-US" sz="2100" dirty="0"/>
              <a:t>, consent must be obtained from the parent or guardian</a:t>
            </a:r>
          </a:p>
          <a:p>
            <a:pPr lvl="1">
              <a:lnSpc>
                <a:spcPct val="90000"/>
              </a:lnSpc>
              <a:buClrTx/>
              <a:buFont typeface="Wingdings" panose="05000000000000000000" pitchFamily="2" charset="2"/>
              <a:buChar char="§"/>
            </a:pPr>
            <a:endParaRPr lang="en-US" altLang="en-US" sz="2100" dirty="0"/>
          </a:p>
          <a:p>
            <a:pPr lvl="1">
              <a:lnSpc>
                <a:spcPct val="90000"/>
              </a:lnSpc>
              <a:buClrTx/>
              <a:buFont typeface="Wingdings" panose="05000000000000000000" pitchFamily="2" charset="2"/>
              <a:buChar char="§"/>
            </a:pPr>
            <a:r>
              <a:rPr lang="en-US" altLang="en-US" sz="2100" dirty="0"/>
              <a:t>Contravention of Regulation 47 is an offence punishable by a maximum fine of  RM10K and/or a maximum of 3 months imprisonment.</a:t>
            </a:r>
          </a:p>
          <a:p>
            <a:pPr lvl="1">
              <a:lnSpc>
                <a:spcPct val="90000"/>
              </a:lnSpc>
            </a:pPr>
            <a:endParaRPr lang="en-US" dirty="0"/>
          </a:p>
          <a:p>
            <a:pPr marL="114300" indent="0">
              <a:buNone/>
            </a:pPr>
            <a:r>
              <a:rPr lang="en-US" sz="1900" dirty="0"/>
              <a:t>NB: </a:t>
            </a:r>
          </a:p>
          <a:p>
            <a:pPr marL="571500" indent="-457200">
              <a:buAutoNum type="arabicPeriod"/>
            </a:pPr>
            <a:r>
              <a:rPr lang="en-US" sz="1900" dirty="0"/>
              <a:t>Does not apply to government hospitals</a:t>
            </a:r>
          </a:p>
          <a:p>
            <a:pPr marL="571500" indent="-457200">
              <a:buAutoNum type="arabicPeriod"/>
            </a:pPr>
            <a:r>
              <a:rPr lang="en-US" sz="1900" dirty="0"/>
              <a:t>See also Guardianship of Infants Act 1961, Age of Majority Act 1971 and Child Act 2001</a:t>
            </a:r>
          </a:p>
        </p:txBody>
      </p:sp>
      <p:sp>
        <p:nvSpPr>
          <p:cNvPr id="6" name="Slide Number Placeholder 5"/>
          <p:cNvSpPr>
            <a:spLocks noGrp="1"/>
          </p:cNvSpPr>
          <p:nvPr>
            <p:ph type="sldNum" sz="quarter" idx="12"/>
          </p:nvPr>
        </p:nvSpPr>
        <p:spPr/>
        <p:txBody>
          <a:bodyPr/>
          <a:lstStyle/>
          <a:p>
            <a:fld id="{6850A194-3244-42B2-B5DF-B0AC2C406B0C}" type="slidenum">
              <a:rPr lang="en-US" smtClean="0"/>
              <a:t>16</a:t>
            </a:fld>
            <a:endParaRPr lang="en-US"/>
          </a:p>
        </p:txBody>
      </p:sp>
    </p:spTree>
    <p:extLst>
      <p:ext uri="{BB962C8B-B14F-4D97-AF65-F5344CB8AC3E}">
        <p14:creationId xmlns:p14="http://schemas.microsoft.com/office/powerpoint/2010/main" val="496129774"/>
      </p:ext>
    </p:extLst>
  </p:cSld>
  <p:clrMapOvr>
    <a:masterClrMapping/>
  </p:clrMapOvr>
  <p:transition spd="slow">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 at common law</a:t>
            </a:r>
          </a:p>
        </p:txBody>
      </p:sp>
      <p:sp>
        <p:nvSpPr>
          <p:cNvPr id="3" name="Content Placeholder 2"/>
          <p:cNvSpPr>
            <a:spLocks noGrp="1"/>
          </p:cNvSpPr>
          <p:nvPr>
            <p:ph idx="1"/>
          </p:nvPr>
        </p:nvSpPr>
        <p:spPr/>
        <p:txBody>
          <a:bodyPr>
            <a:normAutofit fontScale="92500" lnSpcReduction="10000"/>
          </a:bodyPr>
          <a:lstStyle/>
          <a:p>
            <a:pPr algn="ctr">
              <a:lnSpc>
                <a:spcPct val="90000"/>
              </a:lnSpc>
              <a:buNone/>
            </a:pPr>
            <a:r>
              <a:rPr lang="en-US" altLang="en-US" sz="2600" u="sng" dirty="0" err="1"/>
              <a:t>Gillick</a:t>
            </a:r>
            <a:r>
              <a:rPr lang="en-US" altLang="en-US" sz="2600" u="sng" dirty="0"/>
              <a:t> v West Norfolk </a:t>
            </a:r>
            <a:r>
              <a:rPr lang="en-US" altLang="en-US" sz="2600" u="sng" dirty="0" err="1"/>
              <a:t>A.H.A</a:t>
            </a:r>
            <a:r>
              <a:rPr lang="en-US" altLang="en-US" sz="2600" u="sng" dirty="0"/>
              <a:t> v Department of Health and Social Security [1986] 1 AC 112</a:t>
            </a:r>
          </a:p>
          <a:p>
            <a:pPr algn="ctr">
              <a:lnSpc>
                <a:spcPct val="90000"/>
              </a:lnSpc>
              <a:buNone/>
            </a:pPr>
            <a:endParaRPr lang="en-US" altLang="en-US" b="1" dirty="0"/>
          </a:p>
          <a:p>
            <a:pPr indent="0" algn="just">
              <a:lnSpc>
                <a:spcPct val="120000"/>
              </a:lnSpc>
              <a:buNone/>
            </a:pPr>
            <a:r>
              <a:rPr lang="en-US" altLang="en-US" baseline="-25000" dirty="0"/>
              <a:t>“Held: …(1)…; that a girl under the age of 16 years had </a:t>
            </a:r>
            <a:r>
              <a:rPr lang="en-US" altLang="en-US" i="1" u="sng" baseline="-25000" dirty="0"/>
              <a:t>the legal capacity </a:t>
            </a:r>
            <a:r>
              <a:rPr lang="en-US" altLang="en-US" b="1" i="1" u="sng" baseline="-25000" dirty="0"/>
              <a:t>to consent </a:t>
            </a:r>
            <a:r>
              <a:rPr lang="en-US" altLang="en-US" b="1" baseline="-25000" dirty="0"/>
              <a:t>to medical examination and treatment</a:t>
            </a:r>
            <a:r>
              <a:rPr lang="en-US" altLang="en-US" baseline="-25000" dirty="0"/>
              <a:t>, including contraceptive treatment, if she had </a:t>
            </a:r>
            <a:r>
              <a:rPr lang="en-US" altLang="en-US" i="1" u="sng" baseline="-25000" dirty="0"/>
              <a:t>sufficient maturity and intelligence to understand the nature and implications of the proposed treatment</a:t>
            </a:r>
            <a:r>
              <a:rPr lang="en-US" altLang="en-US" baseline="-25000" dirty="0"/>
              <a:t>.</a:t>
            </a:r>
          </a:p>
          <a:p>
            <a:pPr>
              <a:lnSpc>
                <a:spcPct val="120000"/>
              </a:lnSpc>
              <a:buNone/>
            </a:pPr>
            <a:endParaRPr lang="en-US" altLang="en-US" baseline="-25000" dirty="0"/>
          </a:p>
          <a:p>
            <a:pPr indent="0" algn="just">
              <a:lnSpc>
                <a:spcPct val="120000"/>
              </a:lnSpc>
              <a:buNone/>
            </a:pPr>
            <a:r>
              <a:rPr lang="en-US" altLang="en-US" baseline="-25000" dirty="0"/>
              <a:t>(2)  That the </a:t>
            </a:r>
            <a:r>
              <a:rPr lang="en-US" altLang="en-US" i="1" u="sng" baseline="-25000" dirty="0"/>
              <a:t>parental right to control a minor child deriving from parental duty was a dwindling right </a:t>
            </a:r>
            <a:r>
              <a:rPr lang="en-US" altLang="en-US" baseline="-25000" dirty="0"/>
              <a:t>which existed </a:t>
            </a:r>
            <a:r>
              <a:rPr lang="en-US" altLang="en-US" i="1" u="sng" baseline="-25000" dirty="0"/>
              <a:t>only in so far as it was required for the child’s benefit and protection</a:t>
            </a:r>
            <a:r>
              <a:rPr lang="en-US" altLang="en-US" baseline="-25000" dirty="0"/>
              <a:t>; that the extent and duration of that right could not be ascertained by reference to a fixed age, but depended on the degree of intelligence and understanding of that particular child; that the </a:t>
            </a:r>
            <a:r>
              <a:rPr lang="en-US" altLang="en-US" i="1" u="sng" baseline="-25000" dirty="0"/>
              <a:t>parents’ right </a:t>
            </a:r>
            <a:r>
              <a:rPr lang="en-US" altLang="en-US" baseline="-25000" dirty="0"/>
              <a:t>to determine whether a child under 16 should have medical treatment </a:t>
            </a:r>
            <a:r>
              <a:rPr lang="en-US" altLang="en-US" i="1" u="sng" baseline="-25000" dirty="0"/>
              <a:t>terminated when the child achieved sufficient intelligence and understanding to make that decision itself</a:t>
            </a:r>
            <a:r>
              <a:rPr lang="en-US" altLang="en-US" baseline="-25000" dirty="0"/>
              <a:t>...” </a:t>
            </a:r>
          </a:p>
        </p:txBody>
      </p:sp>
      <p:sp>
        <p:nvSpPr>
          <p:cNvPr id="4" name="Slide Number Placeholder 3"/>
          <p:cNvSpPr>
            <a:spLocks noGrp="1"/>
          </p:cNvSpPr>
          <p:nvPr>
            <p:ph type="sldNum" sz="quarter" idx="12"/>
          </p:nvPr>
        </p:nvSpPr>
        <p:spPr/>
        <p:txBody>
          <a:bodyPr/>
          <a:lstStyle/>
          <a:p>
            <a:fld id="{6850A194-3244-42B2-B5DF-B0AC2C406B0C}" type="slidenum">
              <a:rPr lang="en-US" smtClean="0"/>
              <a:t>17</a:t>
            </a:fld>
            <a:endParaRPr lang="en-US"/>
          </a:p>
        </p:txBody>
      </p:sp>
    </p:spTree>
    <p:extLst>
      <p:ext uri="{BB962C8B-B14F-4D97-AF65-F5344CB8AC3E}">
        <p14:creationId xmlns:p14="http://schemas.microsoft.com/office/powerpoint/2010/main" val="3691685994"/>
      </p:ext>
    </p:extLst>
  </p:cSld>
  <p:clrMapOvr>
    <a:masterClrMapping/>
  </p:clrMapOvr>
  <p:transition spd="slow">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 at common law</a:t>
            </a:r>
          </a:p>
        </p:txBody>
      </p:sp>
      <p:sp>
        <p:nvSpPr>
          <p:cNvPr id="3" name="Content Placeholder 2"/>
          <p:cNvSpPr>
            <a:spLocks noGrp="1"/>
          </p:cNvSpPr>
          <p:nvPr>
            <p:ph idx="1"/>
          </p:nvPr>
        </p:nvSpPr>
        <p:spPr/>
        <p:txBody>
          <a:bodyPr/>
          <a:lstStyle/>
          <a:p>
            <a:pPr algn="ctr">
              <a:buNone/>
            </a:pPr>
            <a:r>
              <a:rPr lang="en-GB" altLang="en-US" dirty="0"/>
              <a:t>In Re W. (A Minor)  [1993] Fam. 65, CA</a:t>
            </a:r>
          </a:p>
          <a:p>
            <a:pPr>
              <a:buNone/>
            </a:pPr>
            <a:endParaRPr lang="en-GB" altLang="en-US" b="1" dirty="0"/>
          </a:p>
          <a:p>
            <a:pPr algn="just">
              <a:buNone/>
            </a:pPr>
            <a:r>
              <a:rPr lang="en-GB" altLang="en-US" b="1" dirty="0"/>
              <a:t>	</a:t>
            </a:r>
            <a:r>
              <a:rPr lang="en-GB" altLang="en-US" dirty="0"/>
              <a:t>Held:  …”that, although </a:t>
            </a:r>
            <a:r>
              <a:rPr lang="en-GB" altLang="en-US" i="1" u="sng" dirty="0"/>
              <a:t>a minor of any age who had sufficient maturity might consent to treatment, his </a:t>
            </a:r>
            <a:r>
              <a:rPr lang="en-GB" altLang="en-US" b="1" i="1" u="sng" dirty="0"/>
              <a:t>refusal to give consent</a:t>
            </a:r>
            <a:r>
              <a:rPr lang="en-GB" altLang="en-US" i="1" u="sng" dirty="0"/>
              <a:t> could not overrule consent given by the court</a:t>
            </a:r>
            <a:r>
              <a:rPr lang="en-GB" altLang="en-US" dirty="0"/>
              <a:t>; that in exercising its inherent jurisdiction the court would take particular account of the minor’s wishes, the importance of which increased with his age and maturity, but would override them where his best interests so required;”</a:t>
            </a:r>
            <a:endParaRPr lang="en-US" altLang="en-US" dirty="0"/>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18</a:t>
            </a:fld>
            <a:endParaRPr lang="en-US"/>
          </a:p>
        </p:txBody>
      </p:sp>
    </p:spTree>
    <p:extLst>
      <p:ext uri="{BB962C8B-B14F-4D97-AF65-F5344CB8AC3E}">
        <p14:creationId xmlns:p14="http://schemas.microsoft.com/office/powerpoint/2010/main" val="122663837"/>
      </p:ext>
    </p:extLst>
  </p:cSld>
  <p:clrMapOvr>
    <a:masterClrMapping/>
  </p:clrMapOvr>
  <p:transition spd="slow">
    <p:split orient="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normAutofit fontScale="77500" lnSpcReduction="20000"/>
          </a:bodyPr>
          <a:lstStyle/>
          <a:p>
            <a:pPr marL="114300" indent="0" algn="ctr">
              <a:buNone/>
            </a:pPr>
            <a:r>
              <a:rPr lang="en-US" sz="2800" u="sng" dirty="0"/>
              <a:t>Exception</a:t>
            </a:r>
            <a:endParaRPr lang="en-US" sz="2800" dirty="0"/>
          </a:p>
          <a:p>
            <a:pPr marL="114300" indent="0" algn="just">
              <a:buNone/>
            </a:pPr>
            <a:endParaRPr lang="en-MY" dirty="0"/>
          </a:p>
          <a:p>
            <a:pPr marL="114300" indent="0" algn="just">
              <a:lnSpc>
                <a:spcPct val="120000"/>
              </a:lnSpc>
              <a:buNone/>
            </a:pPr>
            <a:r>
              <a:rPr lang="en-MY" dirty="0"/>
              <a:t>“In my opinion, the solution to the problem which the common law provides is that a </a:t>
            </a:r>
            <a:r>
              <a:rPr lang="en-MY" i="1" u="sng" dirty="0"/>
              <a:t>doctor can lawfully operate </a:t>
            </a:r>
            <a:r>
              <a:rPr lang="en-MY" dirty="0"/>
              <a:t>on, </a:t>
            </a:r>
            <a:r>
              <a:rPr lang="en-MY" i="1" u="sng" dirty="0"/>
              <a:t>or give other treatment to</a:t>
            </a:r>
            <a:r>
              <a:rPr lang="en-MY" dirty="0"/>
              <a:t>, </a:t>
            </a:r>
            <a:r>
              <a:rPr lang="en-MY" i="1" u="sng" dirty="0"/>
              <a:t>adult patients who are incapable, for one reason or another</a:t>
            </a:r>
            <a:r>
              <a:rPr lang="en-MY" dirty="0"/>
              <a:t>, of consenting to his doing so, provided that the operation or other treatment concerned is </a:t>
            </a:r>
            <a:r>
              <a:rPr lang="en-MY" i="1" u="sng" dirty="0"/>
              <a:t>in the best interests of such patients.</a:t>
            </a:r>
            <a:r>
              <a:rPr lang="en-MY" dirty="0"/>
              <a:t> The operation or other treatment will be in their best interests if, but only if, it is carried out in order either </a:t>
            </a:r>
            <a:r>
              <a:rPr lang="en-MY" i="1" u="sng" dirty="0"/>
              <a:t>to save their lives or to ensure improvement or prevent deterioration in their physical or mental health</a:t>
            </a:r>
            <a:r>
              <a:rPr lang="en-MY" dirty="0"/>
              <a:t>.”</a:t>
            </a:r>
          </a:p>
          <a:p>
            <a:pPr marL="114300" indent="0">
              <a:buNone/>
            </a:pPr>
            <a:endParaRPr lang="en-MY" u="sng" dirty="0"/>
          </a:p>
          <a:p>
            <a:pPr marL="114300" indent="0" algn="r">
              <a:buNone/>
            </a:pPr>
            <a:r>
              <a:rPr lang="nb-NO" dirty="0"/>
              <a:t>Per Lord Brandon of Oakbrook in</a:t>
            </a:r>
            <a:r>
              <a:rPr lang="nb-NO" i="1" dirty="0"/>
              <a:t> </a:t>
            </a:r>
            <a:r>
              <a:rPr lang="en-MY" i="1" dirty="0"/>
              <a:t>F v West Berkshire Health Authority and another (Mental Health Act Commission intervening)</a:t>
            </a:r>
            <a:r>
              <a:rPr lang="nb-NO" dirty="0"/>
              <a:t>[1989] 2 All ER 545 at 551</a:t>
            </a:r>
            <a:endParaRPr lang="en-US" u="sng" dirty="0"/>
          </a:p>
          <a:p>
            <a:pPr marL="114300" indent="0">
              <a:buNone/>
            </a:pPr>
            <a:endParaRPr lang="en-US" u="sng" dirty="0"/>
          </a:p>
        </p:txBody>
      </p:sp>
      <p:sp>
        <p:nvSpPr>
          <p:cNvPr id="4" name="Slide Number Placeholder 3"/>
          <p:cNvSpPr>
            <a:spLocks noGrp="1"/>
          </p:cNvSpPr>
          <p:nvPr>
            <p:ph type="sldNum" sz="quarter" idx="12"/>
          </p:nvPr>
        </p:nvSpPr>
        <p:spPr/>
        <p:txBody>
          <a:bodyPr/>
          <a:lstStyle/>
          <a:p>
            <a:fld id="{6850A194-3244-42B2-B5DF-B0AC2C406B0C}" type="slidenum">
              <a:rPr lang="en-US" smtClean="0"/>
              <a:t>19</a:t>
            </a:fld>
            <a:endParaRPr lang="en-US"/>
          </a:p>
        </p:txBody>
      </p:sp>
    </p:spTree>
    <p:extLst>
      <p:ext uri="{BB962C8B-B14F-4D97-AF65-F5344CB8AC3E}">
        <p14:creationId xmlns:p14="http://schemas.microsoft.com/office/powerpoint/2010/main" val="2334017291"/>
      </p:ext>
    </p:extLst>
  </p:cSld>
  <p:clrMapOvr>
    <a:masterClrMapping/>
  </p:clrMapOvr>
  <p:transition spd="slow">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defendants</a:t>
            </a:r>
          </a:p>
        </p:txBody>
      </p:sp>
      <p:sp>
        <p:nvSpPr>
          <p:cNvPr id="4" name="Oval 3"/>
          <p:cNvSpPr/>
          <p:nvPr/>
        </p:nvSpPr>
        <p:spPr>
          <a:xfrm>
            <a:off x="2339751" y="1741948"/>
            <a:ext cx="2470883" cy="1038980"/>
          </a:xfrm>
          <a:prstGeom prst="ellipse">
            <a:avLst/>
          </a:prstGeom>
          <a:solidFill>
            <a:schemeClr val="accent1"/>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Potential Defendants</a:t>
            </a:r>
          </a:p>
        </p:txBody>
      </p:sp>
      <p:sp>
        <p:nvSpPr>
          <p:cNvPr id="5" name="Oval 4"/>
          <p:cNvSpPr/>
          <p:nvPr/>
        </p:nvSpPr>
        <p:spPr>
          <a:xfrm>
            <a:off x="611560" y="3212976"/>
            <a:ext cx="2520280" cy="1014472"/>
          </a:xfrm>
          <a:prstGeom prst="ellipse">
            <a:avLst/>
          </a:prstGeom>
          <a:solidFill>
            <a:schemeClr val="accent1"/>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Doctors</a:t>
            </a:r>
          </a:p>
        </p:txBody>
      </p:sp>
      <p:sp>
        <p:nvSpPr>
          <p:cNvPr id="6" name="Oval 5"/>
          <p:cNvSpPr/>
          <p:nvPr/>
        </p:nvSpPr>
        <p:spPr>
          <a:xfrm>
            <a:off x="5940152" y="5013176"/>
            <a:ext cx="2494206" cy="1152128"/>
          </a:xfrm>
          <a:prstGeom prst="ellipse">
            <a:avLst/>
          </a:prstGeom>
          <a:solidFill>
            <a:schemeClr val="accent1"/>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Government</a:t>
            </a:r>
          </a:p>
        </p:txBody>
      </p:sp>
      <p:sp>
        <p:nvSpPr>
          <p:cNvPr id="7" name="Oval 6"/>
          <p:cNvSpPr/>
          <p:nvPr/>
        </p:nvSpPr>
        <p:spPr>
          <a:xfrm>
            <a:off x="4307342" y="3212976"/>
            <a:ext cx="2424898" cy="1014472"/>
          </a:xfrm>
          <a:prstGeom prst="ellipse">
            <a:avLst/>
          </a:prstGeom>
          <a:solidFill>
            <a:schemeClr val="accent1"/>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Hospitals</a:t>
            </a:r>
          </a:p>
        </p:txBody>
      </p:sp>
      <p:sp>
        <p:nvSpPr>
          <p:cNvPr id="8" name="Oval 7"/>
          <p:cNvSpPr/>
          <p:nvPr/>
        </p:nvSpPr>
        <p:spPr>
          <a:xfrm>
            <a:off x="2727619" y="5013176"/>
            <a:ext cx="2637511" cy="1152128"/>
          </a:xfrm>
          <a:prstGeom prst="ellipse">
            <a:avLst/>
          </a:prstGeom>
          <a:solidFill>
            <a:schemeClr val="accent1"/>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Private</a:t>
            </a:r>
          </a:p>
        </p:txBody>
      </p:sp>
      <p:cxnSp>
        <p:nvCxnSpPr>
          <p:cNvPr id="14" name="Straight Arrow Connector 13"/>
          <p:cNvCxnSpPr>
            <a:stCxn id="4" idx="4"/>
            <a:endCxn id="5" idx="0"/>
          </p:cNvCxnSpPr>
          <p:nvPr/>
        </p:nvCxnSpPr>
        <p:spPr>
          <a:xfrm flipH="1">
            <a:off x="1871700" y="2780928"/>
            <a:ext cx="1703493" cy="432048"/>
          </a:xfrm>
          <a:prstGeom prst="straightConnector1">
            <a:avLst/>
          </a:prstGeom>
          <a:ln w="19050">
            <a:solidFill>
              <a:schemeClr val="accent1"/>
            </a:solidFill>
            <a:tailEnd type="arrow"/>
          </a:ln>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 idx="4"/>
            <a:endCxn id="7" idx="0"/>
          </p:cNvCxnSpPr>
          <p:nvPr/>
        </p:nvCxnSpPr>
        <p:spPr>
          <a:xfrm>
            <a:off x="3575193" y="2780928"/>
            <a:ext cx="1944598" cy="432048"/>
          </a:xfrm>
          <a:prstGeom prst="straightConnector1">
            <a:avLst/>
          </a:prstGeom>
          <a:ln w="19050">
            <a:solidFill>
              <a:schemeClr val="accent1"/>
            </a:solidFill>
            <a:tailEnd type="arrow"/>
          </a:ln>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7" idx="4"/>
            <a:endCxn id="8" idx="0"/>
          </p:cNvCxnSpPr>
          <p:nvPr/>
        </p:nvCxnSpPr>
        <p:spPr>
          <a:xfrm flipH="1">
            <a:off x="4046375" y="4227448"/>
            <a:ext cx="1473416" cy="785728"/>
          </a:xfrm>
          <a:prstGeom prst="straightConnector1">
            <a:avLst/>
          </a:prstGeom>
          <a:ln w="19050">
            <a:solidFill>
              <a:schemeClr val="accent1"/>
            </a:solidFill>
            <a:tailEnd type="arrow"/>
          </a:ln>
          <a:effectLst/>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7" idx="4"/>
            <a:endCxn id="6" idx="0"/>
          </p:cNvCxnSpPr>
          <p:nvPr/>
        </p:nvCxnSpPr>
        <p:spPr>
          <a:xfrm>
            <a:off x="5519791" y="4227448"/>
            <a:ext cx="1667464" cy="785728"/>
          </a:xfrm>
          <a:prstGeom prst="straightConnector1">
            <a:avLst/>
          </a:prstGeom>
          <a:ln w="19050">
            <a:solidFill>
              <a:schemeClr val="accent1"/>
            </a:solidFill>
            <a:tailEnd type="arrow"/>
          </a:ln>
          <a:effectLst/>
        </p:spPr>
        <p:style>
          <a:lnRef idx="1">
            <a:schemeClr val="accent1"/>
          </a:lnRef>
          <a:fillRef idx="0">
            <a:schemeClr val="accent1"/>
          </a:fillRef>
          <a:effectRef idx="0">
            <a:schemeClr val="accent1"/>
          </a:effectRef>
          <a:fontRef idx="minor">
            <a:schemeClr val="tx1"/>
          </a:fontRef>
        </p:style>
      </p:cxnSp>
      <p:sp>
        <p:nvSpPr>
          <p:cNvPr id="55" name="Slide Number Placeholder 54"/>
          <p:cNvSpPr>
            <a:spLocks noGrp="1"/>
          </p:cNvSpPr>
          <p:nvPr>
            <p:ph type="sldNum" sz="quarter" idx="12"/>
          </p:nvPr>
        </p:nvSpPr>
        <p:spPr/>
        <p:txBody>
          <a:bodyPr/>
          <a:lstStyle/>
          <a:p>
            <a:fld id="{6850A194-3244-42B2-B5DF-B0AC2C406B0C}" type="slidenum">
              <a:rPr lang="en-US" smtClean="0"/>
              <a:t>2</a:t>
            </a:fld>
            <a:endParaRPr lang="en-US"/>
          </a:p>
        </p:txBody>
      </p:sp>
    </p:spTree>
    <p:extLst>
      <p:ext uri="{BB962C8B-B14F-4D97-AF65-F5344CB8AC3E}">
        <p14:creationId xmlns:p14="http://schemas.microsoft.com/office/powerpoint/2010/main" val="4232060976"/>
      </p:ext>
    </p:extLst>
  </p:cSld>
  <p:clrMapOvr>
    <a:masterClrMapping/>
  </p:clrMapOvr>
  <p:transition spd="slow">
    <p:split orient="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normAutofit fontScale="92500" lnSpcReduction="20000"/>
          </a:bodyPr>
          <a:lstStyle/>
          <a:p>
            <a:pPr marL="114300" indent="0" algn="ctr">
              <a:buNone/>
            </a:pPr>
            <a:r>
              <a:rPr lang="en-US" sz="2600" u="sng" dirty="0"/>
              <a:t>“Informed Consent”</a:t>
            </a:r>
            <a:endParaRPr lang="en-US" sz="2600" dirty="0"/>
          </a:p>
          <a:p>
            <a:pPr marL="114300" indent="0" algn="ctr">
              <a:buNone/>
            </a:pPr>
            <a:endParaRPr lang="en-US" dirty="0"/>
          </a:p>
          <a:p>
            <a:pPr marL="114300" indent="0" algn="ctr">
              <a:buNone/>
            </a:pPr>
            <a:r>
              <a:rPr lang="en-US" dirty="0"/>
              <a:t>Currently has no place in our jurisprudence. </a:t>
            </a:r>
          </a:p>
          <a:p>
            <a:pPr marL="114300" indent="0" algn="ctr">
              <a:buNone/>
            </a:pPr>
            <a:endParaRPr lang="en-US" dirty="0"/>
          </a:p>
          <a:p>
            <a:pPr indent="0" algn="just">
              <a:buNone/>
            </a:pPr>
            <a:r>
              <a:rPr lang="en-US" altLang="en-US" dirty="0"/>
              <a:t>“The first argument was that unless the patient’s consent to the operation was </a:t>
            </a:r>
            <a:r>
              <a:rPr lang="en-US" altLang="en-US" i="1" dirty="0"/>
              <a:t>a </a:t>
            </a:r>
            <a:r>
              <a:rPr lang="en-US" altLang="en-US" i="1" u="sng" dirty="0"/>
              <a:t>fully informed consent</a:t>
            </a:r>
            <a:r>
              <a:rPr lang="en-US" altLang="en-US" dirty="0"/>
              <a:t> the performance of the operation would constitute a battery on the patient by the surgeon.  This </a:t>
            </a:r>
            <a:r>
              <a:rPr lang="en-US" altLang="en-US" i="1" dirty="0"/>
              <a:t>is not the law of England.  </a:t>
            </a:r>
            <a:r>
              <a:rPr lang="en-US" altLang="en-US" i="1" u="sng" dirty="0"/>
              <a:t>If there is consent to the nature of the act, then there is no trespass to the person</a:t>
            </a:r>
            <a:r>
              <a:rPr lang="en-US" altLang="en-US" dirty="0"/>
              <a:t>.”</a:t>
            </a:r>
          </a:p>
          <a:p>
            <a:pPr>
              <a:buNone/>
            </a:pPr>
            <a:endParaRPr lang="en-US" altLang="en-US" dirty="0"/>
          </a:p>
          <a:p>
            <a:pPr algn="r">
              <a:buNone/>
            </a:pPr>
            <a:r>
              <a:rPr lang="en-US" altLang="en-US" sz="1900" dirty="0"/>
              <a:t>	Per Dunn LJ in </a:t>
            </a:r>
            <a:r>
              <a:rPr lang="en-US" altLang="en-US" sz="1900" i="1" dirty="0" err="1"/>
              <a:t>Sidaway</a:t>
            </a:r>
            <a:r>
              <a:rPr lang="en-US" altLang="en-US" sz="1900" i="1" dirty="0"/>
              <a:t> v </a:t>
            </a:r>
            <a:r>
              <a:rPr lang="en-US" altLang="en-US" sz="1900" i="1" dirty="0" err="1"/>
              <a:t>Bethlem</a:t>
            </a:r>
            <a:r>
              <a:rPr lang="en-US" altLang="en-US" sz="1900" i="1" dirty="0"/>
              <a:t> Royal Hospital Governors</a:t>
            </a:r>
            <a:r>
              <a:rPr lang="en-US" altLang="en-US" sz="1900" dirty="0"/>
              <a:t> [1984] 1All ER 1018, at </a:t>
            </a:r>
            <a:r>
              <a:rPr lang="en-US" altLang="en-US" sz="1900" dirty="0" err="1"/>
              <a:t>pg</a:t>
            </a:r>
            <a:r>
              <a:rPr lang="en-US" altLang="en-US" sz="1900" dirty="0"/>
              <a:t> 1029 [Decision upheld on appeal to the House of Lords]</a:t>
            </a:r>
          </a:p>
          <a:p>
            <a:pPr marL="114300" indent="0" algn="ctr">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20</a:t>
            </a:fld>
            <a:endParaRPr lang="en-US"/>
          </a:p>
        </p:txBody>
      </p:sp>
    </p:spTree>
    <p:extLst>
      <p:ext uri="{BB962C8B-B14F-4D97-AF65-F5344CB8AC3E}">
        <p14:creationId xmlns:p14="http://schemas.microsoft.com/office/powerpoint/2010/main" val="2096979614"/>
      </p:ext>
    </p:extLst>
  </p:cSld>
  <p:clrMapOvr>
    <a:masterClrMapping/>
  </p:clrMapOvr>
  <p:transition spd="slow">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a:xfrm>
            <a:off x="457200" y="1752600"/>
            <a:ext cx="8229600" cy="4628728"/>
          </a:xfrm>
        </p:spPr>
        <p:txBody>
          <a:bodyPr>
            <a:normAutofit fontScale="77500" lnSpcReduction="20000"/>
          </a:bodyPr>
          <a:lstStyle/>
          <a:p>
            <a:pPr marL="114300" indent="0" algn="ctr">
              <a:buNone/>
            </a:pPr>
            <a:r>
              <a:rPr lang="en-US" sz="3100" u="sng" dirty="0"/>
              <a:t>“Informed Consent”</a:t>
            </a:r>
          </a:p>
          <a:p>
            <a:pPr marL="114300" indent="0">
              <a:buNone/>
            </a:pPr>
            <a:endParaRPr lang="en-US" dirty="0"/>
          </a:p>
          <a:p>
            <a:pPr marL="0" indent="0" algn="just">
              <a:lnSpc>
                <a:spcPct val="120000"/>
              </a:lnSpc>
              <a:buNone/>
            </a:pPr>
            <a:r>
              <a:rPr lang="en-US" altLang="en-US" dirty="0"/>
              <a:t>“</a:t>
            </a:r>
            <a:r>
              <a:rPr lang="en-US" dirty="0"/>
              <a:t>A combination of the 2008 Guidance provided by the General Medical Council, the decision of the Court of Appeal in </a:t>
            </a:r>
            <a:r>
              <a:rPr lang="en-US" i="1" dirty="0"/>
              <a:t>Pearce v United Bristol Healthcare NHS Trust</a:t>
            </a:r>
            <a:r>
              <a:rPr lang="en-US" dirty="0"/>
              <a:t> (1998) 48 BMLR 118 and the decision of the House of Lords in </a:t>
            </a:r>
            <a:r>
              <a:rPr lang="en-US" i="1" dirty="0"/>
              <a:t>Chester v </a:t>
            </a:r>
            <a:r>
              <a:rPr lang="en-US" i="1" dirty="0" err="1"/>
              <a:t>Afshar</a:t>
            </a:r>
            <a:r>
              <a:rPr lang="en-US" dirty="0"/>
              <a:t> [2004] JKHL 41, [2004] 4 All ER 587, [2005] AC 134</a:t>
            </a:r>
            <a:r>
              <a:rPr lang="en-US" dirty="0">
                <a:hlinkClick r:id="rId2"/>
              </a:rPr>
              <a:t> </a:t>
            </a:r>
            <a:r>
              <a:rPr lang="en-US" dirty="0"/>
              <a:t>meant that </a:t>
            </a:r>
            <a:r>
              <a:rPr lang="en-US" i="1" u="sng" dirty="0"/>
              <a:t>it could now be stated 'with a reasonable degree of confidence' that the need for informed consent was firmly part of English law </a:t>
            </a:r>
            <a:r>
              <a:rPr lang="en-US" dirty="0"/>
              <a:t>(para 8.70). This case has provided us with the opportunity, not only to confirm that confident statement, but also to make it clear that the same principles apply in Scotland.</a:t>
            </a:r>
            <a:r>
              <a:rPr lang="en-US" altLang="en-US" dirty="0"/>
              <a:t> ” </a:t>
            </a:r>
          </a:p>
          <a:p>
            <a:pPr marL="0" indent="0" algn="just">
              <a:buNone/>
            </a:pPr>
            <a:endParaRPr lang="en-US" altLang="en-US" dirty="0"/>
          </a:p>
          <a:p>
            <a:pPr marL="0" indent="0" algn="r">
              <a:buNone/>
            </a:pPr>
            <a:r>
              <a:rPr lang="en-US" altLang="en-US" sz="2300" dirty="0"/>
              <a:t>Per Lady Hale in </a:t>
            </a:r>
            <a:r>
              <a:rPr lang="en-US" sz="2300" i="1" dirty="0"/>
              <a:t>Montgomery v </a:t>
            </a:r>
            <a:r>
              <a:rPr lang="en-US" sz="2300" i="1" dirty="0" err="1"/>
              <a:t>Lanarkshire</a:t>
            </a:r>
            <a:r>
              <a:rPr lang="en-US" sz="2300" i="1" dirty="0"/>
              <a:t> Health Board (General Medical Council intervening</a:t>
            </a:r>
            <a:r>
              <a:rPr lang="en-US" sz="2300" dirty="0"/>
              <a:t>) </a:t>
            </a:r>
            <a:r>
              <a:rPr lang="nb-NO" sz="2300" dirty="0"/>
              <a:t>[2015] 2 All ER 1031 at 1058 para 107</a:t>
            </a:r>
            <a:endParaRPr lang="en-US" sz="2300" dirty="0"/>
          </a:p>
        </p:txBody>
      </p:sp>
      <p:sp>
        <p:nvSpPr>
          <p:cNvPr id="4" name="Slide Number Placeholder 3"/>
          <p:cNvSpPr>
            <a:spLocks noGrp="1"/>
          </p:cNvSpPr>
          <p:nvPr>
            <p:ph type="sldNum" sz="quarter" idx="12"/>
          </p:nvPr>
        </p:nvSpPr>
        <p:spPr/>
        <p:txBody>
          <a:bodyPr/>
          <a:lstStyle/>
          <a:p>
            <a:fld id="{6850A194-3244-42B2-B5DF-B0AC2C406B0C}" type="slidenum">
              <a:rPr lang="en-US" smtClean="0"/>
              <a:t>21</a:t>
            </a:fld>
            <a:endParaRPr lang="en-US"/>
          </a:p>
        </p:txBody>
      </p:sp>
    </p:spTree>
    <p:extLst>
      <p:ext uri="{BB962C8B-B14F-4D97-AF65-F5344CB8AC3E}">
        <p14:creationId xmlns:p14="http://schemas.microsoft.com/office/powerpoint/2010/main" val="3112444538"/>
      </p:ext>
    </p:extLst>
  </p:cSld>
  <p:clrMapOvr>
    <a:masterClrMapping/>
  </p:clrMapOvr>
  <p:transition spd="slow">
    <p:split orient="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a:xfrm>
            <a:off x="457200" y="1752600"/>
            <a:ext cx="8229600" cy="4628728"/>
          </a:xfrm>
        </p:spPr>
        <p:txBody>
          <a:bodyPr>
            <a:normAutofit fontScale="92500"/>
          </a:bodyPr>
          <a:lstStyle/>
          <a:p>
            <a:pPr marL="114300" indent="0" algn="just">
              <a:buNone/>
            </a:pPr>
            <a:endParaRPr lang="en-US" dirty="0"/>
          </a:p>
          <a:p>
            <a:pPr marL="114300" indent="0" algn="just">
              <a:buNone/>
            </a:pPr>
            <a:endParaRPr lang="en-US" dirty="0"/>
          </a:p>
          <a:p>
            <a:pPr algn="just"/>
            <a:r>
              <a:rPr lang="en-US" dirty="0"/>
              <a:t>“</a:t>
            </a:r>
            <a:r>
              <a:rPr lang="en-US" i="1" dirty="0"/>
              <a:t>Informed consent</a:t>
            </a:r>
            <a:r>
              <a:rPr lang="en-US" dirty="0"/>
              <a:t>” part of English law by virtue of the duty to advise of material risks within a doctor’s duty of care (cause of action in negligence), not the same as consent or approval given for medical treatment (cause of action in trespass to the person).</a:t>
            </a:r>
          </a:p>
          <a:p>
            <a:pPr algn="just"/>
            <a:endParaRPr lang="en-US" dirty="0"/>
          </a:p>
          <a:p>
            <a:pPr algn="just"/>
            <a:r>
              <a:rPr lang="en-US" dirty="0"/>
              <a:t>Duty to advise of material risk is to achieve an “</a:t>
            </a:r>
            <a:r>
              <a:rPr lang="en-US" i="1" u="sng" dirty="0"/>
              <a:t>informed decision</a:t>
            </a:r>
            <a:r>
              <a:rPr lang="en-US" i="1" dirty="0"/>
              <a:t>” </a:t>
            </a:r>
            <a:r>
              <a:rPr lang="en-US" dirty="0"/>
              <a:t>and is not about the </a:t>
            </a:r>
            <a:r>
              <a:rPr lang="en-US" u="sng" dirty="0"/>
              <a:t>validity of the consent</a:t>
            </a:r>
            <a:r>
              <a:rPr lang="en-US" dirty="0"/>
              <a:t>. </a:t>
            </a:r>
          </a:p>
          <a:p>
            <a:pPr marL="114300" indent="0" algn="just">
              <a:buNone/>
            </a:pPr>
            <a:endParaRPr lang="en-US" dirty="0"/>
          </a:p>
          <a:p>
            <a:pPr marL="114300" indent="0" algn="just">
              <a:buNone/>
            </a:pPr>
            <a:r>
              <a:rPr lang="en-US" dirty="0"/>
              <a:t> </a:t>
            </a:r>
          </a:p>
          <a:p>
            <a:pPr marL="114300" indent="0" algn="just">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22</a:t>
            </a:fld>
            <a:endParaRPr lang="en-US"/>
          </a:p>
        </p:txBody>
      </p:sp>
    </p:spTree>
    <p:extLst>
      <p:ext uri="{BB962C8B-B14F-4D97-AF65-F5344CB8AC3E}">
        <p14:creationId xmlns:p14="http://schemas.microsoft.com/office/powerpoint/2010/main" val="4280782654"/>
      </p:ext>
    </p:extLst>
  </p:cSld>
  <p:clrMapOvr>
    <a:masterClrMapping/>
  </p:clrMapOvr>
  <p:transition spd="slow">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TORT OF NEGLIGENCE</a:t>
            </a:r>
          </a:p>
        </p:txBody>
      </p:sp>
      <p:sp>
        <p:nvSpPr>
          <p:cNvPr id="5" name="Oval 4"/>
          <p:cNvSpPr/>
          <p:nvPr/>
        </p:nvSpPr>
        <p:spPr>
          <a:xfrm>
            <a:off x="690464" y="1981382"/>
            <a:ext cx="2304256" cy="1152128"/>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Duty of Care</a:t>
            </a:r>
          </a:p>
        </p:txBody>
      </p:sp>
      <p:sp>
        <p:nvSpPr>
          <p:cNvPr id="6" name="Oval 5"/>
          <p:cNvSpPr/>
          <p:nvPr/>
        </p:nvSpPr>
        <p:spPr>
          <a:xfrm>
            <a:off x="6293296" y="5229200"/>
            <a:ext cx="2327702" cy="1152128"/>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Damages</a:t>
            </a:r>
          </a:p>
        </p:txBody>
      </p:sp>
      <p:sp>
        <p:nvSpPr>
          <p:cNvPr id="7" name="Oval 6"/>
          <p:cNvSpPr/>
          <p:nvPr/>
        </p:nvSpPr>
        <p:spPr>
          <a:xfrm>
            <a:off x="3491880" y="3619799"/>
            <a:ext cx="2336195" cy="1152128"/>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Breach of Duty of Care</a:t>
            </a:r>
          </a:p>
        </p:txBody>
      </p:sp>
      <p:cxnSp>
        <p:nvCxnSpPr>
          <p:cNvPr id="24" name="Straight Arrow Connector 23"/>
          <p:cNvCxnSpPr>
            <a:stCxn id="5" idx="5"/>
            <a:endCxn id="7" idx="1"/>
          </p:cNvCxnSpPr>
          <p:nvPr/>
        </p:nvCxnSpPr>
        <p:spPr>
          <a:xfrm>
            <a:off x="2657270" y="2964785"/>
            <a:ext cx="1176738" cy="8237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7" idx="5"/>
            <a:endCxn id="6" idx="1"/>
          </p:cNvCxnSpPr>
          <p:nvPr/>
        </p:nvCxnSpPr>
        <p:spPr>
          <a:xfrm>
            <a:off x="5485947" y="4603202"/>
            <a:ext cx="1148233" cy="79472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5" name="Slide Number Placeholder 34"/>
          <p:cNvSpPr>
            <a:spLocks noGrp="1"/>
          </p:cNvSpPr>
          <p:nvPr>
            <p:ph type="sldNum" sz="quarter" idx="12"/>
          </p:nvPr>
        </p:nvSpPr>
        <p:spPr/>
        <p:txBody>
          <a:bodyPr/>
          <a:lstStyle/>
          <a:p>
            <a:fld id="{6850A194-3244-42B2-B5DF-B0AC2C406B0C}" type="slidenum">
              <a:rPr lang="en-US" smtClean="0"/>
              <a:t>23</a:t>
            </a:fld>
            <a:endParaRPr lang="en-US"/>
          </a:p>
        </p:txBody>
      </p:sp>
    </p:spTree>
    <p:extLst>
      <p:ext uri="{BB962C8B-B14F-4D97-AF65-F5344CB8AC3E}">
        <p14:creationId xmlns:p14="http://schemas.microsoft.com/office/powerpoint/2010/main" val="3418033668"/>
      </p:ext>
    </p:extLst>
  </p:cSld>
  <p:clrMapOvr>
    <a:masterClrMapping/>
  </p:clrMapOvr>
  <p:transition spd="slow">
    <p:split orient="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Negligence : Duty of care</a:t>
            </a:r>
          </a:p>
        </p:txBody>
      </p:sp>
      <p:sp>
        <p:nvSpPr>
          <p:cNvPr id="3" name="Content Placeholder 2"/>
          <p:cNvSpPr>
            <a:spLocks noGrp="1"/>
          </p:cNvSpPr>
          <p:nvPr>
            <p:ph idx="1"/>
          </p:nvPr>
        </p:nvSpPr>
        <p:spPr/>
        <p:txBody>
          <a:bodyPr/>
          <a:lstStyle/>
          <a:p>
            <a:pPr marL="114300" indent="0">
              <a:buNone/>
            </a:pPr>
            <a:endParaRPr lang="en-US" sz="2600" dirty="0"/>
          </a:p>
          <a:p>
            <a:pPr marL="114300" indent="0" algn="just">
              <a:buNone/>
            </a:pPr>
            <a:endParaRPr lang="en-US" sz="2600" dirty="0"/>
          </a:p>
          <a:p>
            <a:pPr marL="114300" indent="0" algn="just">
              <a:buNone/>
            </a:pPr>
            <a:endParaRPr lang="en-US" sz="2600" dirty="0"/>
          </a:p>
          <a:p>
            <a:pPr marL="114300" indent="0" algn="just">
              <a:buNone/>
            </a:pPr>
            <a:r>
              <a:rPr lang="en-US" sz="2600" dirty="0"/>
              <a:t>It is beyond contestation that a medical doctor owes his patient a duty of care.</a:t>
            </a:r>
          </a:p>
          <a:p>
            <a:endParaRPr lang="en-US" sz="2600" dirty="0"/>
          </a:p>
          <a:p>
            <a:endParaRPr lang="en-US" sz="2600" dirty="0"/>
          </a:p>
        </p:txBody>
      </p:sp>
      <p:sp>
        <p:nvSpPr>
          <p:cNvPr id="4" name="Slide Number Placeholder 3"/>
          <p:cNvSpPr>
            <a:spLocks noGrp="1"/>
          </p:cNvSpPr>
          <p:nvPr>
            <p:ph type="sldNum" sz="quarter" idx="12"/>
          </p:nvPr>
        </p:nvSpPr>
        <p:spPr/>
        <p:txBody>
          <a:bodyPr/>
          <a:lstStyle/>
          <a:p>
            <a:fld id="{6850A194-3244-42B2-B5DF-B0AC2C406B0C}" type="slidenum">
              <a:rPr lang="en-US" smtClean="0"/>
              <a:t>24</a:t>
            </a:fld>
            <a:endParaRPr lang="en-US"/>
          </a:p>
        </p:txBody>
      </p:sp>
    </p:spTree>
    <p:extLst>
      <p:ext uri="{BB962C8B-B14F-4D97-AF65-F5344CB8AC3E}">
        <p14:creationId xmlns:p14="http://schemas.microsoft.com/office/powerpoint/2010/main" val="767555970"/>
      </p:ext>
    </p:extLst>
  </p:cSld>
  <p:clrMapOvr>
    <a:masterClrMapping/>
  </p:clrMapOvr>
  <p:transition spd="slow">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of care</a:t>
            </a:r>
          </a:p>
        </p:txBody>
      </p:sp>
      <p:sp>
        <p:nvSpPr>
          <p:cNvPr id="4" name="Oval 3"/>
          <p:cNvSpPr/>
          <p:nvPr/>
        </p:nvSpPr>
        <p:spPr>
          <a:xfrm>
            <a:off x="2483768" y="1772816"/>
            <a:ext cx="3888432" cy="1440160"/>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Doctor’s Duty of Care</a:t>
            </a:r>
          </a:p>
        </p:txBody>
      </p:sp>
      <p:sp>
        <p:nvSpPr>
          <p:cNvPr id="5" name="Oval 4"/>
          <p:cNvSpPr/>
          <p:nvPr/>
        </p:nvSpPr>
        <p:spPr>
          <a:xfrm>
            <a:off x="467544" y="4149079"/>
            <a:ext cx="2376264" cy="2304255"/>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Diagnosis</a:t>
            </a:r>
          </a:p>
          <a:p>
            <a:pPr algn="ctr"/>
            <a:r>
              <a:rPr lang="en-US" dirty="0">
                <a:solidFill>
                  <a:schemeClr val="tx1"/>
                </a:solidFill>
              </a:rPr>
              <a:t>(Misdiagnosis and Wrong Diagnosis)</a:t>
            </a:r>
          </a:p>
        </p:txBody>
      </p:sp>
      <p:sp>
        <p:nvSpPr>
          <p:cNvPr id="6" name="Oval 5"/>
          <p:cNvSpPr/>
          <p:nvPr/>
        </p:nvSpPr>
        <p:spPr>
          <a:xfrm>
            <a:off x="3275856" y="4149079"/>
            <a:ext cx="2382880" cy="230425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Advice</a:t>
            </a:r>
          </a:p>
        </p:txBody>
      </p:sp>
      <p:sp>
        <p:nvSpPr>
          <p:cNvPr id="7" name="Oval 6"/>
          <p:cNvSpPr/>
          <p:nvPr/>
        </p:nvSpPr>
        <p:spPr>
          <a:xfrm>
            <a:off x="6156176" y="4149079"/>
            <a:ext cx="2520280" cy="2304255"/>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solidFill>
                  <a:schemeClr val="tx1"/>
                </a:solidFill>
              </a:rPr>
              <a:t>Treatment (Removal of wrong limb, damaging other organs in the course of a surgery, </a:t>
            </a:r>
            <a:r>
              <a:rPr lang="en-US" sz="1700" dirty="0" err="1">
                <a:solidFill>
                  <a:schemeClr val="tx1"/>
                </a:solidFill>
              </a:rPr>
              <a:t>etc</a:t>
            </a:r>
            <a:r>
              <a:rPr lang="en-US" sz="1700" dirty="0">
                <a:solidFill>
                  <a:schemeClr val="tx1"/>
                </a:solidFill>
              </a:rPr>
              <a:t>…)</a:t>
            </a:r>
          </a:p>
        </p:txBody>
      </p:sp>
      <p:cxnSp>
        <p:nvCxnSpPr>
          <p:cNvPr id="9" name="Straight Arrow Connector 8"/>
          <p:cNvCxnSpPr>
            <a:stCxn id="4" idx="4"/>
            <a:endCxn id="6" idx="0"/>
          </p:cNvCxnSpPr>
          <p:nvPr/>
        </p:nvCxnSpPr>
        <p:spPr>
          <a:xfrm>
            <a:off x="4427984" y="3212976"/>
            <a:ext cx="39312" cy="93610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4" idx="5"/>
            <a:endCxn id="7" idx="0"/>
          </p:cNvCxnSpPr>
          <p:nvPr/>
        </p:nvCxnSpPr>
        <p:spPr>
          <a:xfrm>
            <a:off x="5802752" y="3002069"/>
            <a:ext cx="1613564" cy="11470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3"/>
            <a:endCxn id="5" idx="0"/>
          </p:cNvCxnSpPr>
          <p:nvPr/>
        </p:nvCxnSpPr>
        <p:spPr>
          <a:xfrm flipH="1">
            <a:off x="1655676" y="3002069"/>
            <a:ext cx="1397540" cy="11470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0" name="Slide Number Placeholder 29"/>
          <p:cNvSpPr>
            <a:spLocks noGrp="1"/>
          </p:cNvSpPr>
          <p:nvPr>
            <p:ph type="sldNum" sz="quarter" idx="12"/>
          </p:nvPr>
        </p:nvSpPr>
        <p:spPr/>
        <p:txBody>
          <a:bodyPr/>
          <a:lstStyle/>
          <a:p>
            <a:fld id="{6850A194-3244-42B2-B5DF-B0AC2C406B0C}" type="slidenum">
              <a:rPr lang="en-US" smtClean="0"/>
              <a:t>25</a:t>
            </a:fld>
            <a:endParaRPr lang="en-US"/>
          </a:p>
        </p:txBody>
      </p:sp>
    </p:spTree>
    <p:extLst>
      <p:ext uri="{BB962C8B-B14F-4D97-AF65-F5344CB8AC3E}">
        <p14:creationId xmlns:p14="http://schemas.microsoft.com/office/powerpoint/2010/main" val="3702923639"/>
      </p:ext>
    </p:extLst>
  </p:cSld>
  <p:clrMapOvr>
    <a:masterClrMapping/>
  </p:clrMapOvr>
  <p:transition spd="slow">
    <p:split orient="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Negligence : diagnosis &amp; treatment</a:t>
            </a:r>
          </a:p>
        </p:txBody>
      </p:sp>
      <p:sp>
        <p:nvSpPr>
          <p:cNvPr id="8" name="Content Placeholder 7"/>
          <p:cNvSpPr>
            <a:spLocks noGrp="1"/>
          </p:cNvSpPr>
          <p:nvPr>
            <p:ph idx="1"/>
          </p:nvPr>
        </p:nvSpPr>
        <p:spPr/>
        <p:txBody>
          <a:bodyPr>
            <a:normAutofit fontScale="92500" lnSpcReduction="10000"/>
          </a:bodyPr>
          <a:lstStyle/>
          <a:p>
            <a:pPr marL="114300" indent="0" algn="just">
              <a:buNone/>
            </a:pPr>
            <a:r>
              <a:rPr lang="en-US" dirty="0"/>
              <a:t>Decision of the Federal Court in </a:t>
            </a:r>
            <a:r>
              <a:rPr lang="en-GB" altLang="en-US" i="1" dirty="0" err="1"/>
              <a:t>Zulhasnimar</a:t>
            </a:r>
            <a:r>
              <a:rPr lang="en-GB" altLang="en-US" i="1" dirty="0"/>
              <a:t> </a:t>
            </a:r>
            <a:r>
              <a:rPr lang="en-GB" altLang="en-US" i="1" dirty="0" err="1"/>
              <a:t>bt</a:t>
            </a:r>
            <a:r>
              <a:rPr lang="en-GB" altLang="en-US" i="1" dirty="0"/>
              <a:t> Hasan </a:t>
            </a:r>
            <a:r>
              <a:rPr lang="en-GB" altLang="en-US" i="1" dirty="0" err="1"/>
              <a:t>Basri</a:t>
            </a:r>
            <a:r>
              <a:rPr lang="en-GB" altLang="en-US" i="1" dirty="0"/>
              <a:t> &amp; Anor v Dr </a:t>
            </a:r>
            <a:r>
              <a:rPr lang="en-GB" altLang="en-US" i="1" dirty="0" err="1"/>
              <a:t>Kuppu</a:t>
            </a:r>
            <a:r>
              <a:rPr lang="en-GB" altLang="en-US" i="1" dirty="0"/>
              <a:t> </a:t>
            </a:r>
            <a:r>
              <a:rPr lang="en-GB" altLang="en-US" i="1" dirty="0" err="1"/>
              <a:t>Velumani</a:t>
            </a:r>
            <a:r>
              <a:rPr lang="en-GB" altLang="en-US" i="1" dirty="0"/>
              <a:t> P &amp; </a:t>
            </a:r>
            <a:r>
              <a:rPr lang="en-GB" altLang="en-US" i="1" dirty="0" err="1"/>
              <a:t>Ors</a:t>
            </a:r>
            <a:r>
              <a:rPr lang="en-GB" altLang="en-US" dirty="0"/>
              <a:t> [2017] 5 </a:t>
            </a:r>
            <a:r>
              <a:rPr lang="en-GB" altLang="en-US" dirty="0" err="1"/>
              <a:t>MLJ</a:t>
            </a:r>
            <a:r>
              <a:rPr lang="en-GB" altLang="en-US" dirty="0"/>
              <a:t> 438</a:t>
            </a:r>
            <a:r>
              <a:rPr lang="en-US" altLang="en-US" dirty="0"/>
              <a:t> </a:t>
            </a:r>
          </a:p>
          <a:p>
            <a:pPr marL="114300" indent="0">
              <a:buNone/>
            </a:pPr>
            <a:endParaRPr lang="en-US" altLang="en-US" dirty="0"/>
          </a:p>
          <a:p>
            <a:pPr marL="114300" indent="0">
              <a:buNone/>
            </a:pPr>
            <a:r>
              <a:rPr lang="en-US" altLang="en-US" dirty="0"/>
              <a:t>The question of law posed :</a:t>
            </a:r>
          </a:p>
          <a:p>
            <a:pPr marL="114300" indent="0">
              <a:buNone/>
            </a:pPr>
            <a:endParaRPr lang="en-US" altLang="en-US" dirty="0"/>
          </a:p>
          <a:p>
            <a:pPr marL="114300" indent="0" algn="just">
              <a:buNone/>
            </a:pPr>
            <a:r>
              <a:rPr lang="en-MY" dirty="0"/>
              <a:t>“Question 1: Whether the </a:t>
            </a:r>
            <a:r>
              <a:rPr lang="en-MY" i="1" dirty="0" err="1"/>
              <a:t>Bolam</a:t>
            </a:r>
            <a:r>
              <a:rPr lang="en-MY" dirty="0"/>
              <a:t> test or the test in the Australian case of </a:t>
            </a:r>
            <a:r>
              <a:rPr lang="en-MY" i="1" dirty="0"/>
              <a:t>Rogers v Whitaker </a:t>
            </a:r>
            <a:r>
              <a:rPr lang="en-MY" dirty="0"/>
              <a:t>(1993) 4 Med </a:t>
            </a:r>
            <a:r>
              <a:rPr lang="en-MY" dirty="0" err="1"/>
              <a:t>LR</a:t>
            </a:r>
            <a:r>
              <a:rPr lang="en-MY" dirty="0"/>
              <a:t> 79 in regard to the standard of care in medical negligence should apply, following conflicting decisions of the Court of Appeal in Malaysia and legislative changes in Australia, including the re-introduction there of a modified </a:t>
            </a:r>
            <a:r>
              <a:rPr lang="en-MY" i="1" dirty="0" err="1"/>
              <a:t>Bolam</a:t>
            </a:r>
            <a:r>
              <a:rPr lang="en-MY" i="1" dirty="0"/>
              <a:t> </a:t>
            </a:r>
            <a:r>
              <a:rPr lang="en-MY" dirty="0"/>
              <a:t>test.”</a:t>
            </a:r>
          </a:p>
          <a:p>
            <a:pPr marL="114300" indent="0">
              <a:buNone/>
            </a:pPr>
            <a:endParaRPr lang="en-US" altLang="en-US" dirty="0"/>
          </a:p>
        </p:txBody>
      </p:sp>
      <p:sp>
        <p:nvSpPr>
          <p:cNvPr id="9" name="Slide Number Placeholder 8"/>
          <p:cNvSpPr>
            <a:spLocks noGrp="1"/>
          </p:cNvSpPr>
          <p:nvPr>
            <p:ph type="sldNum" sz="quarter" idx="12"/>
          </p:nvPr>
        </p:nvSpPr>
        <p:spPr/>
        <p:txBody>
          <a:bodyPr/>
          <a:lstStyle/>
          <a:p>
            <a:fld id="{6850A194-3244-42B2-B5DF-B0AC2C406B0C}" type="slidenum">
              <a:rPr lang="en-US" smtClean="0"/>
              <a:t>26</a:t>
            </a:fld>
            <a:endParaRPr lang="en-US"/>
          </a:p>
        </p:txBody>
      </p:sp>
    </p:spTree>
    <p:extLst>
      <p:ext uri="{BB962C8B-B14F-4D97-AF65-F5344CB8AC3E}">
        <p14:creationId xmlns:p14="http://schemas.microsoft.com/office/powerpoint/2010/main" val="2753279575"/>
      </p:ext>
    </p:extLst>
  </p:cSld>
  <p:clrMapOvr>
    <a:masterClrMapping/>
  </p:clrMapOvr>
  <p:transition spd="slow">
    <p:split orient="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Negligence : diagnosis &amp; treatment</a:t>
            </a:r>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a:t>The answer :</a:t>
            </a:r>
          </a:p>
          <a:p>
            <a:pPr marL="114300" indent="0">
              <a:buNone/>
            </a:pPr>
            <a:endParaRPr lang="en-US" dirty="0"/>
          </a:p>
          <a:p>
            <a:pPr marL="0" indent="0" algn="just" eaLnBrk="0" hangingPunct="0">
              <a:lnSpc>
                <a:spcPct val="120000"/>
              </a:lnSpc>
              <a:spcBef>
                <a:spcPts val="600"/>
              </a:spcBef>
              <a:spcAft>
                <a:spcPts val="600"/>
              </a:spcAft>
              <a:buNone/>
              <a:defRPr/>
            </a:pPr>
            <a:r>
              <a:rPr lang="en-GB" altLang="en-US" dirty="0"/>
              <a:t>“The test propounded by the Australian case in Rogers v Whitaker and followed by this Court in Foo </a:t>
            </a:r>
            <a:r>
              <a:rPr lang="en-GB" altLang="en-US" dirty="0" err="1"/>
              <a:t>Fio</a:t>
            </a:r>
            <a:r>
              <a:rPr lang="en-GB" altLang="en-US" dirty="0"/>
              <a:t> Na in regard to start of care in medical negligence is restricted only to the duty to advise of risks associated with any proposed treatment and does not extend to diagnosis and treatment. </a:t>
            </a:r>
            <a:r>
              <a:rPr lang="en-GB" altLang="en-US" i="1" u="sng" dirty="0"/>
              <a:t>With regard to the standard of care for diagnosis or treatment, the </a:t>
            </a:r>
            <a:r>
              <a:rPr lang="en-GB" altLang="en-US" i="1" u="sng" dirty="0" err="1"/>
              <a:t>Bolam</a:t>
            </a:r>
            <a:r>
              <a:rPr lang="en-GB" altLang="en-US" i="1" u="sng" dirty="0"/>
              <a:t> test still applies, subject to qualifications as decided by the House of Lords in Bolitho</a:t>
            </a:r>
            <a:r>
              <a:rPr lang="en-GB" altLang="en-US" i="1" dirty="0"/>
              <a:t>.”</a:t>
            </a:r>
          </a:p>
          <a:p>
            <a:pPr marL="0" indent="0" algn="just" eaLnBrk="0" hangingPunct="0">
              <a:lnSpc>
                <a:spcPct val="120000"/>
              </a:lnSpc>
              <a:spcBef>
                <a:spcPts val="600"/>
              </a:spcBef>
              <a:spcAft>
                <a:spcPts val="600"/>
              </a:spcAft>
              <a:buNone/>
              <a:defRPr/>
            </a:pPr>
            <a:endParaRPr lang="en-GB" altLang="en-US" sz="100" i="1" dirty="0"/>
          </a:p>
        </p:txBody>
      </p:sp>
      <p:sp>
        <p:nvSpPr>
          <p:cNvPr id="4" name="Slide Number Placeholder 3"/>
          <p:cNvSpPr>
            <a:spLocks noGrp="1"/>
          </p:cNvSpPr>
          <p:nvPr>
            <p:ph type="sldNum" sz="quarter" idx="12"/>
          </p:nvPr>
        </p:nvSpPr>
        <p:spPr/>
        <p:txBody>
          <a:bodyPr/>
          <a:lstStyle/>
          <a:p>
            <a:fld id="{6850A194-3244-42B2-B5DF-B0AC2C406B0C}" type="slidenum">
              <a:rPr lang="en-US" smtClean="0"/>
              <a:t>27</a:t>
            </a:fld>
            <a:endParaRPr lang="en-US"/>
          </a:p>
        </p:txBody>
      </p:sp>
    </p:spTree>
    <p:extLst>
      <p:ext uri="{BB962C8B-B14F-4D97-AF65-F5344CB8AC3E}">
        <p14:creationId xmlns:p14="http://schemas.microsoft.com/office/powerpoint/2010/main" val="1905558759"/>
      </p:ext>
    </p:extLst>
  </p:cSld>
  <p:clrMapOvr>
    <a:masterClrMapping/>
  </p:clrMapOvr>
  <p:transition spd="slow">
    <p:split orient="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Negligence : diagnosis &amp; treatment</a:t>
            </a:r>
          </a:p>
        </p:txBody>
      </p:sp>
      <p:sp>
        <p:nvSpPr>
          <p:cNvPr id="3" name="Content Placeholder 2"/>
          <p:cNvSpPr>
            <a:spLocks noGrp="1"/>
          </p:cNvSpPr>
          <p:nvPr>
            <p:ph idx="1"/>
          </p:nvPr>
        </p:nvSpPr>
        <p:spPr/>
        <p:txBody>
          <a:bodyPr>
            <a:normAutofit lnSpcReduction="10000"/>
          </a:bodyPr>
          <a:lstStyle/>
          <a:p>
            <a:pPr marL="114300" indent="0" algn="ctr">
              <a:buNone/>
            </a:pPr>
            <a:r>
              <a:rPr lang="en-US" u="sng" dirty="0"/>
              <a:t>The </a:t>
            </a:r>
            <a:r>
              <a:rPr lang="en-US" u="sng" dirty="0" err="1"/>
              <a:t>Bolam</a:t>
            </a:r>
            <a:r>
              <a:rPr lang="en-US" u="sng" dirty="0"/>
              <a:t> Test</a:t>
            </a:r>
          </a:p>
          <a:p>
            <a:pPr marL="114300" indent="0">
              <a:buNone/>
            </a:pPr>
            <a:endParaRPr lang="en-US" dirty="0"/>
          </a:p>
          <a:p>
            <a:pPr marL="0" indent="0" algn="just">
              <a:lnSpc>
                <a:spcPct val="120000"/>
              </a:lnSpc>
              <a:spcBef>
                <a:spcPts val="600"/>
              </a:spcBef>
              <a:spcAft>
                <a:spcPts val="600"/>
              </a:spcAft>
              <a:buNone/>
            </a:pPr>
            <a:r>
              <a:rPr lang="en-US" sz="1800" dirty="0"/>
              <a:t>“A doctor is </a:t>
            </a:r>
            <a:r>
              <a:rPr lang="en-US" sz="1800" i="1" dirty="0"/>
              <a:t>not guilty of negligence if he has acted </a:t>
            </a:r>
            <a:r>
              <a:rPr lang="en-US" sz="1800" i="1" u="sng" dirty="0"/>
              <a:t>in accordance with a practice accepted as proper by a responsible body of medical men skilled in that particular art </a:t>
            </a:r>
            <a:r>
              <a:rPr lang="en-US" sz="1800" dirty="0"/>
              <a:t>… Putting it the other way round, a doctor is </a:t>
            </a:r>
            <a:r>
              <a:rPr lang="en-US" sz="1800" i="1" u="sng" dirty="0"/>
              <a:t>not negligent</a:t>
            </a:r>
            <a:r>
              <a:rPr lang="en-US" sz="1800" dirty="0"/>
              <a:t>, if he is acting in accordance with such a practice, </a:t>
            </a:r>
            <a:r>
              <a:rPr lang="en-US" sz="1800" i="1" u="sng" dirty="0"/>
              <a:t>merely because there is a body of opinion that takes a contrary view</a:t>
            </a:r>
            <a:r>
              <a:rPr lang="en-US" sz="1800" dirty="0"/>
              <a:t>.”</a:t>
            </a:r>
          </a:p>
          <a:p>
            <a:pPr marL="0" indent="0" algn="just">
              <a:lnSpc>
                <a:spcPct val="120000"/>
              </a:lnSpc>
              <a:spcBef>
                <a:spcPts val="600"/>
              </a:spcBef>
              <a:spcAft>
                <a:spcPts val="600"/>
              </a:spcAft>
              <a:buNone/>
            </a:pPr>
            <a:endParaRPr lang="en-US" sz="1100" i="1" dirty="0"/>
          </a:p>
          <a:p>
            <a:pPr marL="900113" indent="-900113" algn="r">
              <a:lnSpc>
                <a:spcPct val="120000"/>
              </a:lnSpc>
              <a:spcBef>
                <a:spcPts val="600"/>
              </a:spcBef>
              <a:spcAft>
                <a:spcPts val="600"/>
              </a:spcAft>
              <a:buNone/>
            </a:pPr>
            <a:r>
              <a:rPr lang="en-US" sz="1800" dirty="0"/>
              <a:t>	per McNair J in </a:t>
            </a:r>
            <a:r>
              <a:rPr lang="en-US" sz="1800" i="1" dirty="0" err="1"/>
              <a:t>Bolam</a:t>
            </a:r>
            <a:r>
              <a:rPr lang="en-US" sz="1800" i="1" dirty="0"/>
              <a:t> v </a:t>
            </a:r>
            <a:r>
              <a:rPr lang="en-US" sz="1800" i="1" dirty="0" err="1"/>
              <a:t>Friern</a:t>
            </a:r>
            <a:r>
              <a:rPr lang="en-US" sz="1800" i="1" dirty="0"/>
              <a:t> Hospital Management Committee</a:t>
            </a:r>
            <a:r>
              <a:rPr lang="en-US" sz="1800" i="1" dirty="0">
                <a:solidFill>
                  <a:schemeClr val="tx1">
                    <a:lumMod val="65000"/>
                    <a:lumOff val="35000"/>
                  </a:schemeClr>
                </a:solidFill>
              </a:rPr>
              <a:t> </a:t>
            </a:r>
            <a:r>
              <a:rPr lang="en-US" sz="1800" dirty="0"/>
              <a:t>[1957] 2 All ER 118 at p 122 (English HC)</a:t>
            </a:r>
          </a:p>
          <a:p>
            <a:pPr marL="900113" indent="-900113" algn="just">
              <a:lnSpc>
                <a:spcPct val="120000"/>
              </a:lnSpc>
              <a:spcBef>
                <a:spcPts val="600"/>
              </a:spcBef>
              <a:spcAft>
                <a:spcPts val="600"/>
              </a:spcAft>
              <a:buNone/>
            </a:pPr>
            <a:r>
              <a:rPr lang="en-US" sz="1800" dirty="0"/>
              <a:t>Note:  The standard is determined by the medical fraternity, hence the need for medical experts to testify.</a:t>
            </a:r>
          </a:p>
        </p:txBody>
      </p:sp>
      <p:sp>
        <p:nvSpPr>
          <p:cNvPr id="4" name="Slide Number Placeholder 3"/>
          <p:cNvSpPr>
            <a:spLocks noGrp="1"/>
          </p:cNvSpPr>
          <p:nvPr>
            <p:ph type="sldNum" sz="quarter" idx="12"/>
          </p:nvPr>
        </p:nvSpPr>
        <p:spPr/>
        <p:txBody>
          <a:bodyPr/>
          <a:lstStyle/>
          <a:p>
            <a:fld id="{6850A194-3244-42B2-B5DF-B0AC2C406B0C}" type="slidenum">
              <a:rPr lang="en-US" smtClean="0"/>
              <a:t>28</a:t>
            </a:fld>
            <a:endParaRPr lang="en-US"/>
          </a:p>
        </p:txBody>
      </p:sp>
    </p:spTree>
    <p:extLst>
      <p:ext uri="{BB962C8B-B14F-4D97-AF65-F5344CB8AC3E}">
        <p14:creationId xmlns:p14="http://schemas.microsoft.com/office/powerpoint/2010/main" val="1309652561"/>
      </p:ext>
    </p:extLst>
  </p:cSld>
  <p:clrMapOvr>
    <a:masterClrMapping/>
  </p:clrMapOvr>
  <p:transition spd="slow">
    <p:split orient="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Negligence : diagnosis &amp; treatment</a:t>
            </a:r>
          </a:p>
        </p:txBody>
      </p:sp>
      <p:sp>
        <p:nvSpPr>
          <p:cNvPr id="3" name="Content Placeholder 2"/>
          <p:cNvSpPr>
            <a:spLocks noGrp="1"/>
          </p:cNvSpPr>
          <p:nvPr>
            <p:ph idx="1"/>
          </p:nvPr>
        </p:nvSpPr>
        <p:spPr/>
        <p:txBody>
          <a:bodyPr>
            <a:normAutofit lnSpcReduction="10000"/>
          </a:bodyPr>
          <a:lstStyle/>
          <a:p>
            <a:pPr marL="114300" indent="0" algn="ctr">
              <a:buNone/>
            </a:pPr>
            <a:r>
              <a:rPr lang="en-US" u="sng" dirty="0"/>
              <a:t>The Bolitho Qualification</a:t>
            </a:r>
          </a:p>
          <a:p>
            <a:pPr marL="114300" indent="0">
              <a:buNone/>
            </a:pPr>
            <a:endParaRPr lang="en-US" dirty="0"/>
          </a:p>
          <a:p>
            <a:pPr indent="0" algn="just" eaLnBrk="0" hangingPunct="0">
              <a:lnSpc>
                <a:spcPct val="120000"/>
              </a:lnSpc>
              <a:spcAft>
                <a:spcPts val="600"/>
              </a:spcAft>
              <a:buNone/>
            </a:pPr>
            <a:r>
              <a:rPr lang="en-MY" sz="1900" dirty="0"/>
              <a:t>“…But if, in a rare case, it can be demonstrated that the </a:t>
            </a:r>
            <a:r>
              <a:rPr lang="en-MY" sz="1900" i="1" u="sng" dirty="0"/>
              <a:t>professional opinion is not capable of withstanding logical analysis, the judge is entitled to hold that the body of opinion is not reasonable or responsible</a:t>
            </a:r>
            <a:r>
              <a:rPr lang="en-MY" sz="1900" dirty="0"/>
              <a:t>. I emphasise that in my view it will </a:t>
            </a:r>
            <a:r>
              <a:rPr lang="en-MY" sz="1900" i="1" u="sng" dirty="0"/>
              <a:t>very seldom</a:t>
            </a:r>
            <a:r>
              <a:rPr lang="en-MY" sz="1900" dirty="0"/>
              <a:t> be right for a judge to reach the conclusion that views genuinely held by a competent medical expert are unreasonable.”</a:t>
            </a:r>
          </a:p>
          <a:p>
            <a:pPr algn="just" eaLnBrk="0" hangingPunct="0">
              <a:lnSpc>
                <a:spcPct val="120000"/>
              </a:lnSpc>
              <a:spcAft>
                <a:spcPts val="600"/>
              </a:spcAft>
              <a:buNone/>
            </a:pPr>
            <a:endParaRPr lang="en-SG" sz="1600" i="1" dirty="0"/>
          </a:p>
          <a:p>
            <a:pPr marL="895350" indent="1588" algn="r" eaLnBrk="0" hangingPunct="0">
              <a:buNone/>
            </a:pPr>
            <a:r>
              <a:rPr lang="en-MY" sz="1800" dirty="0"/>
              <a:t>per Lord Browne-Wilkinson in </a:t>
            </a:r>
            <a:r>
              <a:rPr lang="en-MY" sz="1800" i="1" dirty="0"/>
              <a:t>Bolitho v City and Hackney Health Authority</a:t>
            </a:r>
            <a:r>
              <a:rPr lang="en-MY" sz="1800" b="1" i="1" dirty="0"/>
              <a:t> </a:t>
            </a:r>
            <a:r>
              <a:rPr lang="nb-NO" sz="1800" dirty="0"/>
              <a:t>[1998] AC 232 at p 243C-D (English HL)</a:t>
            </a:r>
            <a:endParaRPr lang="en-SG" sz="1800" dirty="0"/>
          </a:p>
        </p:txBody>
      </p:sp>
      <p:sp>
        <p:nvSpPr>
          <p:cNvPr id="4" name="Slide Number Placeholder 3"/>
          <p:cNvSpPr>
            <a:spLocks noGrp="1"/>
          </p:cNvSpPr>
          <p:nvPr>
            <p:ph type="sldNum" sz="quarter" idx="12"/>
          </p:nvPr>
        </p:nvSpPr>
        <p:spPr/>
        <p:txBody>
          <a:bodyPr/>
          <a:lstStyle/>
          <a:p>
            <a:fld id="{6850A194-3244-42B2-B5DF-B0AC2C406B0C}" type="slidenum">
              <a:rPr lang="en-US" smtClean="0"/>
              <a:t>29</a:t>
            </a:fld>
            <a:endParaRPr lang="en-US"/>
          </a:p>
        </p:txBody>
      </p:sp>
    </p:spTree>
    <p:extLst>
      <p:ext uri="{BB962C8B-B14F-4D97-AF65-F5344CB8AC3E}">
        <p14:creationId xmlns:p14="http://schemas.microsoft.com/office/powerpoint/2010/main" val="3786680477"/>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doctors</a:t>
            </a:r>
          </a:p>
        </p:txBody>
      </p:sp>
      <p:sp>
        <p:nvSpPr>
          <p:cNvPr id="3" name="Text Placeholder 2"/>
          <p:cNvSpPr>
            <a:spLocks noGrp="1"/>
          </p:cNvSpPr>
          <p:nvPr>
            <p:ph type="body" idx="1"/>
          </p:nvPr>
        </p:nvSpPr>
        <p:spPr/>
        <p:txBody>
          <a:bodyPr/>
          <a:lstStyle/>
          <a:p>
            <a:r>
              <a:rPr lang="en-US" dirty="0"/>
              <a:t>Common law Bases for liability</a:t>
            </a:r>
          </a:p>
        </p:txBody>
      </p:sp>
      <p:sp>
        <p:nvSpPr>
          <p:cNvPr id="4" name="Slide Number Placeholder 3"/>
          <p:cNvSpPr>
            <a:spLocks noGrp="1"/>
          </p:cNvSpPr>
          <p:nvPr>
            <p:ph type="sldNum" sz="quarter" idx="12"/>
          </p:nvPr>
        </p:nvSpPr>
        <p:spPr/>
        <p:txBody>
          <a:bodyPr/>
          <a:lstStyle/>
          <a:p>
            <a:fld id="{6850A194-3244-42B2-B5DF-B0AC2C406B0C}" type="slidenum">
              <a:rPr lang="en-US" smtClean="0"/>
              <a:t>3</a:t>
            </a:fld>
            <a:endParaRPr lang="en-US"/>
          </a:p>
        </p:txBody>
      </p:sp>
    </p:spTree>
    <p:extLst>
      <p:ext uri="{BB962C8B-B14F-4D97-AF65-F5344CB8AC3E}">
        <p14:creationId xmlns:p14="http://schemas.microsoft.com/office/powerpoint/2010/main" val="3708922610"/>
      </p:ext>
    </p:extLst>
  </p:cSld>
  <p:clrMapOvr>
    <a:masterClrMapping/>
  </p:clrMapOvr>
  <mc:AlternateContent xmlns:mc="http://schemas.openxmlformats.org/markup-compatibility/2006" xmlns:p14="http://schemas.microsoft.com/office/powerpoint/2010/main">
    <mc:Choice Requires="p14">
      <p:transition spd="slow">
        <p14:revea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92500"/>
          </a:bodyPr>
          <a:lstStyle/>
          <a:p>
            <a:pPr marL="114300" indent="0" algn="ctr">
              <a:buNone/>
            </a:pPr>
            <a:r>
              <a:rPr lang="en-US" dirty="0"/>
              <a:t>Decision of the Federal Court in </a:t>
            </a:r>
            <a:r>
              <a:rPr lang="en-US" i="1" dirty="0"/>
              <a:t>Foo </a:t>
            </a:r>
            <a:r>
              <a:rPr lang="en-US" i="1" dirty="0" err="1"/>
              <a:t>Fio</a:t>
            </a:r>
            <a:r>
              <a:rPr lang="en-US" i="1" dirty="0"/>
              <a:t> Na v </a:t>
            </a:r>
            <a:r>
              <a:rPr lang="en-US" i="1" dirty="0" err="1"/>
              <a:t>Dr</a:t>
            </a:r>
            <a:r>
              <a:rPr lang="en-US" i="1" dirty="0"/>
              <a:t> Soo Fook </a:t>
            </a:r>
            <a:r>
              <a:rPr lang="en-US" i="1" dirty="0" err="1"/>
              <a:t>Mun</a:t>
            </a:r>
            <a:r>
              <a:rPr lang="en-US" i="1" dirty="0"/>
              <a:t> &amp; Anor</a:t>
            </a:r>
            <a:r>
              <a:rPr lang="en-US" i="1" dirty="0">
                <a:solidFill>
                  <a:schemeClr val="tx1">
                    <a:lumMod val="65000"/>
                    <a:lumOff val="35000"/>
                  </a:schemeClr>
                </a:solidFill>
                <a:effectLst>
                  <a:outerShdw blurRad="38100" dist="38100" dir="2700000" algn="tl">
                    <a:srgbClr val="000000">
                      <a:alpha val="43137"/>
                    </a:srgbClr>
                  </a:outerShdw>
                </a:effectLst>
              </a:rPr>
              <a:t> </a:t>
            </a:r>
            <a:r>
              <a:rPr lang="en-US" dirty="0"/>
              <a:t>[2007] 1 </a:t>
            </a:r>
            <a:r>
              <a:rPr lang="en-US" dirty="0" err="1"/>
              <a:t>MLJ</a:t>
            </a:r>
            <a:r>
              <a:rPr lang="en-US" dirty="0"/>
              <a:t> 593 at p 611 (FC)</a:t>
            </a:r>
          </a:p>
          <a:p>
            <a:pPr marL="114300" indent="0" algn="ctr">
              <a:buNone/>
            </a:pPr>
            <a:endParaRPr lang="en-US" dirty="0"/>
          </a:p>
          <a:p>
            <a:pPr marL="0" indent="0" algn="just">
              <a:spcBef>
                <a:spcPts val="600"/>
              </a:spcBef>
              <a:spcAft>
                <a:spcPts val="600"/>
              </a:spcAft>
              <a:buNone/>
            </a:pPr>
            <a:r>
              <a:rPr lang="en-US" dirty="0"/>
              <a:t>“… we are of the opinion that the </a:t>
            </a:r>
            <a:r>
              <a:rPr lang="en-US" i="1" u="sng" dirty="0" err="1"/>
              <a:t>Bolam</a:t>
            </a:r>
            <a:r>
              <a:rPr lang="en-US" i="1" u="sng" dirty="0"/>
              <a:t> Test has no relevance to the duty and standard of care of a medical practitioner in providing advice to a patient </a:t>
            </a:r>
            <a:r>
              <a:rPr lang="en-US" dirty="0"/>
              <a:t>on the inherent and material risks of the proposed treatment.” </a:t>
            </a:r>
          </a:p>
          <a:p>
            <a:pPr marL="0" indent="0" algn="just">
              <a:spcBef>
                <a:spcPts val="600"/>
              </a:spcBef>
              <a:spcAft>
                <a:spcPts val="600"/>
              </a:spcAft>
              <a:buNone/>
            </a:pPr>
            <a:endParaRPr lang="en-US" sz="1200" dirty="0"/>
          </a:p>
          <a:p>
            <a:pPr marL="0" indent="0" algn="just">
              <a:spcBef>
                <a:spcPts val="600"/>
              </a:spcBef>
              <a:spcAft>
                <a:spcPts val="600"/>
              </a:spcAft>
              <a:buNone/>
            </a:pPr>
            <a:r>
              <a:rPr lang="en-US" dirty="0"/>
              <a:t>“…we are of the view that the </a:t>
            </a:r>
            <a:r>
              <a:rPr lang="en-US" u="sng" dirty="0"/>
              <a:t>Rogers v Whitaker test would be a more appropriate and a viable test </a:t>
            </a:r>
            <a:r>
              <a:rPr lang="en-US" dirty="0"/>
              <a:t>of this millennium then the </a:t>
            </a:r>
            <a:r>
              <a:rPr lang="en-US" dirty="0" err="1"/>
              <a:t>Bolam</a:t>
            </a:r>
            <a:r>
              <a:rPr lang="en-US" dirty="0"/>
              <a:t> Test.”</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30</a:t>
            </a:fld>
            <a:endParaRPr lang="en-US"/>
          </a:p>
        </p:txBody>
      </p:sp>
    </p:spTree>
    <p:extLst>
      <p:ext uri="{BB962C8B-B14F-4D97-AF65-F5344CB8AC3E}">
        <p14:creationId xmlns:p14="http://schemas.microsoft.com/office/powerpoint/2010/main" val="3634493107"/>
      </p:ext>
    </p:extLst>
  </p:cSld>
  <p:clrMapOvr>
    <a:masterClrMapping/>
  </p:clrMapOvr>
  <p:transition spd="slow">
    <p:split orient="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92500"/>
          </a:bodyPr>
          <a:lstStyle/>
          <a:p>
            <a:pPr marL="114300" indent="0">
              <a:buNone/>
            </a:pPr>
            <a:r>
              <a:rPr lang="en-US" dirty="0"/>
              <a:t>Decision of the High Court of Australia in </a:t>
            </a:r>
            <a:r>
              <a:rPr lang="en-GB" altLang="en-US" i="1" dirty="0"/>
              <a:t>Rogers v</a:t>
            </a:r>
            <a:r>
              <a:rPr lang="en-MY" altLang="en-US" i="1" dirty="0"/>
              <a:t> </a:t>
            </a:r>
            <a:r>
              <a:rPr lang="en-GB" altLang="en-US" i="1" dirty="0"/>
              <a:t>Whitaker</a:t>
            </a:r>
            <a:r>
              <a:rPr lang="en-GB" altLang="en-US" b="1" dirty="0"/>
              <a:t> </a:t>
            </a:r>
            <a:r>
              <a:rPr lang="en-GB" altLang="en-US" dirty="0"/>
              <a:t>(1992) 175 </a:t>
            </a:r>
            <a:r>
              <a:rPr lang="en-GB" altLang="en-US" dirty="0" err="1"/>
              <a:t>CLR</a:t>
            </a:r>
            <a:r>
              <a:rPr lang="en-GB" altLang="en-US" dirty="0"/>
              <a:t> 479 at p 490 (Australian HC)</a:t>
            </a:r>
          </a:p>
          <a:p>
            <a:pPr marL="114300" indent="0">
              <a:buNone/>
            </a:pPr>
            <a:endParaRPr lang="en-GB" dirty="0"/>
          </a:p>
          <a:p>
            <a:pPr marL="114300" indent="0" algn="just">
              <a:buNone/>
            </a:pPr>
            <a:r>
              <a:rPr lang="en-MY" altLang="en-US" dirty="0"/>
              <a:t>"The law should recognise that a doctor has a </a:t>
            </a:r>
            <a:r>
              <a:rPr lang="en-MY" altLang="en-US" u="sng" dirty="0"/>
              <a:t>duty to </a:t>
            </a:r>
            <a:r>
              <a:rPr lang="en-MY" altLang="en-US" i="1" u="sng" dirty="0"/>
              <a:t>warn a patient of a material risk inherent in the proposed treatment</a:t>
            </a:r>
            <a:r>
              <a:rPr lang="en-MY" altLang="en-US" dirty="0"/>
              <a:t>; a </a:t>
            </a:r>
            <a:r>
              <a:rPr lang="en-MY" altLang="en-US" i="1" u="sng" dirty="0"/>
              <a:t>risk is material if</a:t>
            </a:r>
            <a:r>
              <a:rPr lang="en-MY" altLang="en-US" dirty="0"/>
              <a:t>, in the circumstances of the particular case, a </a:t>
            </a:r>
            <a:r>
              <a:rPr lang="en-MY" altLang="en-US" u="sng" dirty="0"/>
              <a:t>reasonable person in the patient's position, if warned of the risk, would be likely to attach significance to it</a:t>
            </a:r>
            <a:r>
              <a:rPr lang="en-MY" altLang="en-US" dirty="0"/>
              <a:t> or if the medical practitioner is or should reasonably be aware that </a:t>
            </a:r>
            <a:r>
              <a:rPr lang="en-MY" altLang="en-US" i="1" u="sng" dirty="0"/>
              <a:t>the particular patient, if warned of the risk, would be likely to attach significance to it</a:t>
            </a:r>
            <a:r>
              <a:rPr lang="en-MY" altLang="en-US" dirty="0"/>
              <a:t>. This duty is </a:t>
            </a:r>
            <a:r>
              <a:rPr lang="en-MY" altLang="en-US" i="1" u="sng" dirty="0"/>
              <a:t>subject to the therapeutic privilege</a:t>
            </a:r>
            <a:r>
              <a:rPr lang="en-MY" altLang="en-US" i="1" dirty="0"/>
              <a:t>.</a:t>
            </a:r>
            <a:r>
              <a:rPr lang="en-MY" altLang="en-US" dirty="0"/>
              <a:t>“</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31</a:t>
            </a:fld>
            <a:endParaRPr lang="en-US"/>
          </a:p>
        </p:txBody>
      </p:sp>
    </p:spTree>
    <p:extLst>
      <p:ext uri="{BB962C8B-B14F-4D97-AF65-F5344CB8AC3E}">
        <p14:creationId xmlns:p14="http://schemas.microsoft.com/office/powerpoint/2010/main" val="1273689574"/>
      </p:ext>
    </p:extLst>
  </p:cSld>
  <p:clrMapOvr>
    <a:masterClrMapping/>
  </p:clrMapOvr>
  <p:transition spd="slow">
    <p:split orient="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92500" lnSpcReduction="20000"/>
          </a:bodyPr>
          <a:lstStyle/>
          <a:p>
            <a:pPr marL="114300" indent="0" algn="ctr">
              <a:buNone/>
            </a:pPr>
            <a:r>
              <a:rPr lang="en-US" sz="2600" u="sng" dirty="0"/>
              <a:t>What is “Material Risk”?</a:t>
            </a:r>
          </a:p>
          <a:p>
            <a:pPr marL="114300" indent="0">
              <a:buNone/>
            </a:pPr>
            <a:endParaRPr lang="en-US" dirty="0"/>
          </a:p>
          <a:p>
            <a:pPr marL="0" indent="0" algn="just">
              <a:buNone/>
              <a:defRPr/>
            </a:pPr>
            <a:r>
              <a:rPr lang="en-GB" altLang="en-US" dirty="0"/>
              <a:t>A risk is “</a:t>
            </a:r>
            <a:r>
              <a:rPr lang="en-GB" altLang="en-US" i="1" dirty="0"/>
              <a:t>material</a:t>
            </a:r>
            <a:r>
              <a:rPr lang="en-GB" altLang="en-US" dirty="0"/>
              <a:t>” if:</a:t>
            </a:r>
          </a:p>
          <a:p>
            <a:pPr marL="0" indent="0" algn="just">
              <a:buNone/>
              <a:defRPr/>
            </a:pPr>
            <a:endParaRPr lang="en-GB" altLang="en-US" sz="1600" dirty="0"/>
          </a:p>
          <a:p>
            <a:pPr marL="457200" indent="-457200" algn="just">
              <a:buFont typeface="+mj-lt"/>
              <a:buAutoNum type="arabicPeriod"/>
              <a:defRPr/>
            </a:pPr>
            <a:r>
              <a:rPr lang="en-GB" altLang="en-US" dirty="0"/>
              <a:t>in the circumstances of the case, </a:t>
            </a:r>
            <a:r>
              <a:rPr lang="en-GB" altLang="en-US" i="1" u="sng" dirty="0"/>
              <a:t>a reasonable person in the patient’s position</a:t>
            </a:r>
            <a:r>
              <a:rPr lang="en-GB" altLang="en-US" dirty="0"/>
              <a:t>, if warned of the risk, would be </a:t>
            </a:r>
            <a:r>
              <a:rPr lang="en-GB" altLang="en-US" i="1" dirty="0"/>
              <a:t>likely to </a:t>
            </a:r>
            <a:r>
              <a:rPr lang="en-GB" altLang="en-US" b="1" i="1" u="sng" dirty="0"/>
              <a:t>attach significance</a:t>
            </a:r>
            <a:r>
              <a:rPr lang="en-GB" altLang="en-US" dirty="0"/>
              <a:t> to it or</a:t>
            </a:r>
          </a:p>
          <a:p>
            <a:pPr marL="457200" indent="-457200" algn="just">
              <a:buFont typeface="+mj-lt"/>
              <a:buAutoNum type="arabicPeriod"/>
              <a:defRPr/>
            </a:pPr>
            <a:endParaRPr lang="en-GB" altLang="en-US" sz="1600" dirty="0"/>
          </a:p>
          <a:p>
            <a:pPr marL="457200" indent="-457200" algn="just">
              <a:buFont typeface="+mj-lt"/>
              <a:buAutoNum type="arabicPeriod"/>
              <a:defRPr/>
            </a:pPr>
            <a:r>
              <a:rPr lang="en-GB" altLang="en-US" dirty="0"/>
              <a:t>if the medical practitioner is or should reasonably be aware that </a:t>
            </a:r>
            <a:r>
              <a:rPr lang="en-GB" altLang="en-US" i="1" dirty="0"/>
              <a:t>the </a:t>
            </a:r>
            <a:r>
              <a:rPr lang="en-GB" altLang="en-US" i="1" u="sng" dirty="0"/>
              <a:t>particular patient</a:t>
            </a:r>
            <a:r>
              <a:rPr lang="en-GB" altLang="en-US" u="sng" dirty="0"/>
              <a:t>, if warned of the risk, would be </a:t>
            </a:r>
            <a:r>
              <a:rPr lang="en-GB" altLang="en-US" i="1" u="sng" dirty="0"/>
              <a:t>likely to </a:t>
            </a:r>
            <a:r>
              <a:rPr lang="en-GB" altLang="en-US" b="1" i="1" u="sng" dirty="0"/>
              <a:t>attach significance </a:t>
            </a:r>
            <a:r>
              <a:rPr lang="en-GB" altLang="en-US" u="sng" dirty="0"/>
              <a:t>to it</a:t>
            </a:r>
            <a:r>
              <a:rPr lang="en-GB" altLang="en-US" dirty="0"/>
              <a:t>.</a:t>
            </a:r>
          </a:p>
          <a:p>
            <a:pPr marL="0" indent="0" algn="just">
              <a:buNone/>
              <a:defRPr/>
            </a:pPr>
            <a:endParaRPr lang="en-GB" dirty="0"/>
          </a:p>
          <a:p>
            <a:pPr marL="0" indent="0" algn="just">
              <a:buNone/>
              <a:defRPr/>
            </a:pPr>
            <a:r>
              <a:rPr lang="en-GB" dirty="0"/>
              <a:t>NB:	“Significance” not a matter of percentage or 	likelihood of occurrence.</a:t>
            </a: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32</a:t>
            </a:fld>
            <a:endParaRPr lang="en-US"/>
          </a:p>
        </p:txBody>
      </p:sp>
    </p:spTree>
    <p:extLst>
      <p:ext uri="{BB962C8B-B14F-4D97-AF65-F5344CB8AC3E}">
        <p14:creationId xmlns:p14="http://schemas.microsoft.com/office/powerpoint/2010/main" val="3865567764"/>
      </p:ext>
    </p:extLst>
  </p:cSld>
  <p:clrMapOvr>
    <a:masterClrMapping/>
  </p:clrMapOvr>
  <p:transition spd="slow">
    <p:split orient="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85000" lnSpcReduction="10000"/>
          </a:bodyPr>
          <a:lstStyle/>
          <a:p>
            <a:pPr marL="342000" indent="0">
              <a:lnSpc>
                <a:spcPct val="110000"/>
              </a:lnSpc>
              <a:buNone/>
            </a:pPr>
            <a:r>
              <a:rPr lang="en-US" dirty="0"/>
              <a:t>Recent Development: The decision of the Supreme Court in </a:t>
            </a:r>
            <a:r>
              <a:rPr lang="en-US" i="1" dirty="0"/>
              <a:t>Montgomery v </a:t>
            </a:r>
            <a:r>
              <a:rPr lang="en-US" i="1" dirty="0" err="1"/>
              <a:t>Lanarkshire</a:t>
            </a:r>
            <a:r>
              <a:rPr lang="en-US" i="1" dirty="0"/>
              <a:t> Health Board[2015] 2 All ER 1031</a:t>
            </a:r>
          </a:p>
          <a:p>
            <a:pPr marL="342000" indent="0" algn="ctr">
              <a:lnSpc>
                <a:spcPct val="110000"/>
              </a:lnSpc>
              <a:buFont typeface="Arial" charset="0"/>
              <a:buNone/>
            </a:pPr>
            <a:endParaRPr lang="en-GB" altLang="en-US" sz="1000" b="1" dirty="0">
              <a:solidFill>
                <a:schemeClr val="tx1"/>
              </a:solidFill>
            </a:endParaRPr>
          </a:p>
          <a:p>
            <a:pPr marL="342000" lvl="1" indent="0" algn="just">
              <a:lnSpc>
                <a:spcPct val="110000"/>
              </a:lnSpc>
              <a:buFont typeface="Arial" charset="0"/>
              <a:buNone/>
            </a:pPr>
            <a:r>
              <a:rPr lang="en-GB" altLang="en-US" dirty="0">
                <a:solidFill>
                  <a:schemeClr val="tx1"/>
                </a:solidFill>
              </a:rPr>
              <a:t>“The doctor is therefore under </a:t>
            </a:r>
            <a:r>
              <a:rPr lang="en-GB" altLang="en-US" i="1" u="sng" dirty="0">
                <a:solidFill>
                  <a:schemeClr val="tx1"/>
                </a:solidFill>
              </a:rPr>
              <a:t>a duty to take reasonable care to ensure that the patient is aware of any material risks involved in any recommended treatment,</a:t>
            </a:r>
            <a:r>
              <a:rPr lang="en-GB" altLang="en-US" u="sng" dirty="0">
                <a:solidFill>
                  <a:schemeClr val="tx1"/>
                </a:solidFill>
              </a:rPr>
              <a:t> </a:t>
            </a:r>
            <a:r>
              <a:rPr lang="en-GB" altLang="en-US" b="1" i="1" u="sng" dirty="0">
                <a:solidFill>
                  <a:schemeClr val="tx1"/>
                </a:solidFill>
              </a:rPr>
              <a:t>and </a:t>
            </a:r>
            <a:r>
              <a:rPr lang="en-GB" altLang="en-US" i="1" u="sng" dirty="0">
                <a:solidFill>
                  <a:schemeClr val="tx1"/>
                </a:solidFill>
              </a:rPr>
              <a:t>of any reasonable alternative or variant treatment</a:t>
            </a:r>
            <a:r>
              <a:rPr lang="en-GB" altLang="en-US" dirty="0">
                <a:solidFill>
                  <a:schemeClr val="tx1"/>
                </a:solidFill>
              </a:rPr>
              <a:t>. The test of materiality was whether, in the circumstances of a particular case, a </a:t>
            </a:r>
            <a:r>
              <a:rPr lang="en-GB" altLang="en-US" u="sng" dirty="0">
                <a:solidFill>
                  <a:schemeClr val="tx1"/>
                </a:solidFill>
              </a:rPr>
              <a:t>reasonable person in the patient’s position</a:t>
            </a:r>
            <a:r>
              <a:rPr lang="en-GB" altLang="en-US" dirty="0">
                <a:solidFill>
                  <a:schemeClr val="tx1"/>
                </a:solidFill>
              </a:rPr>
              <a:t> would be likely to attach significance to the risk, or the doctor is or should reasonably be aware that the </a:t>
            </a:r>
            <a:r>
              <a:rPr lang="en-GB" altLang="en-US" i="1" u="sng" dirty="0">
                <a:solidFill>
                  <a:schemeClr val="tx1"/>
                </a:solidFill>
              </a:rPr>
              <a:t>particular patient </a:t>
            </a:r>
            <a:r>
              <a:rPr lang="en-GB" altLang="en-US" i="1" dirty="0">
                <a:solidFill>
                  <a:schemeClr val="tx1"/>
                </a:solidFill>
              </a:rPr>
              <a:t>would be likely to attach significance to it</a:t>
            </a:r>
            <a:r>
              <a:rPr lang="en-GB" altLang="en-US" dirty="0">
                <a:solidFill>
                  <a:schemeClr val="tx1"/>
                </a:solidFill>
              </a:rPr>
              <a:t>.</a:t>
            </a:r>
          </a:p>
          <a:p>
            <a:pPr marL="342000" lvl="1" indent="0" algn="just">
              <a:lnSpc>
                <a:spcPct val="110000"/>
              </a:lnSpc>
              <a:buFont typeface="Arial" charset="0"/>
              <a:buNone/>
            </a:pPr>
            <a:endParaRPr lang="en-GB" altLang="en-US" sz="300" dirty="0">
              <a:solidFill>
                <a:schemeClr val="tx1"/>
              </a:solidFill>
            </a:endParaRPr>
          </a:p>
          <a:p>
            <a:pPr marL="342000" lvl="1" indent="0" algn="just">
              <a:lnSpc>
                <a:spcPct val="110000"/>
              </a:lnSpc>
              <a:buFont typeface="Arial" charset="0"/>
              <a:buNone/>
            </a:pPr>
            <a:r>
              <a:rPr lang="en-GB" altLang="en-US" dirty="0">
                <a:solidFill>
                  <a:schemeClr val="tx1"/>
                </a:solidFill>
              </a:rPr>
              <a:t>The doctor is however </a:t>
            </a:r>
            <a:r>
              <a:rPr lang="en-GB" altLang="en-US" i="1" u="sng" dirty="0">
                <a:solidFill>
                  <a:schemeClr val="tx1"/>
                </a:solidFill>
              </a:rPr>
              <a:t>entitled to withhold from the patient information as to a risk if he reasonably considered that its disclosure would be seriously detrimental to the patient's health</a:t>
            </a:r>
            <a:r>
              <a:rPr lang="en-GB" altLang="en-US" dirty="0">
                <a:solidFill>
                  <a:schemeClr val="tx1"/>
                </a:solidFill>
              </a:rPr>
              <a:t>. The doctor is also excused from conferring with the patient in circumstances of </a:t>
            </a:r>
            <a:r>
              <a:rPr lang="en-GB" altLang="en-US" i="1" dirty="0">
                <a:solidFill>
                  <a:schemeClr val="tx1"/>
                </a:solidFill>
              </a:rPr>
              <a:t>necessity</a:t>
            </a:r>
            <a:r>
              <a:rPr lang="en-GB" altLang="en-US" dirty="0">
                <a:solidFill>
                  <a:schemeClr val="tx1"/>
                </a:solidFill>
              </a:rPr>
              <a:t>…”</a:t>
            </a:r>
          </a:p>
        </p:txBody>
      </p:sp>
      <p:sp>
        <p:nvSpPr>
          <p:cNvPr id="4" name="Slide Number Placeholder 3"/>
          <p:cNvSpPr>
            <a:spLocks noGrp="1"/>
          </p:cNvSpPr>
          <p:nvPr>
            <p:ph type="sldNum" sz="quarter" idx="12"/>
          </p:nvPr>
        </p:nvSpPr>
        <p:spPr/>
        <p:txBody>
          <a:bodyPr/>
          <a:lstStyle/>
          <a:p>
            <a:fld id="{6850A194-3244-42B2-B5DF-B0AC2C406B0C}" type="slidenum">
              <a:rPr lang="en-US" smtClean="0"/>
              <a:t>33</a:t>
            </a:fld>
            <a:endParaRPr lang="en-US"/>
          </a:p>
        </p:txBody>
      </p:sp>
    </p:spTree>
    <p:extLst>
      <p:ext uri="{BB962C8B-B14F-4D97-AF65-F5344CB8AC3E}">
        <p14:creationId xmlns:p14="http://schemas.microsoft.com/office/powerpoint/2010/main" val="1026041413"/>
      </p:ext>
    </p:extLst>
  </p:cSld>
  <p:clrMapOvr>
    <a:masterClrMapping/>
  </p:clrMapOvr>
  <p:transition spd="slow">
    <p:split orient="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92500" lnSpcReduction="20000"/>
          </a:bodyPr>
          <a:lstStyle/>
          <a:p>
            <a:pPr marL="114300" indent="0">
              <a:buNone/>
            </a:pPr>
            <a:r>
              <a:rPr lang="en-US" dirty="0"/>
              <a:t>Additional observations made in </a:t>
            </a:r>
            <a:r>
              <a:rPr lang="en-US" i="1" dirty="0"/>
              <a:t>Montgomery</a:t>
            </a:r>
          </a:p>
          <a:p>
            <a:pPr marL="114300" indent="0">
              <a:buNone/>
            </a:pPr>
            <a:endParaRPr lang="en-US" dirty="0"/>
          </a:p>
          <a:p>
            <a:pPr marL="0" indent="0" algn="just">
              <a:buFont typeface="Arial" charset="0"/>
              <a:buNone/>
            </a:pPr>
            <a:r>
              <a:rPr lang="en-US" altLang="en-US" dirty="0"/>
              <a:t>1.	Whether a risk is material is </a:t>
            </a:r>
            <a:r>
              <a:rPr lang="en-US" altLang="en-US" u="sng" dirty="0"/>
              <a:t>not resolved by reference</a:t>
            </a:r>
            <a:r>
              <a:rPr lang="en-US" altLang="en-US" dirty="0"/>
              <a:t> 	</a:t>
            </a:r>
            <a:r>
              <a:rPr lang="en-US" altLang="en-US" u="sng" dirty="0"/>
              <a:t>to percentages </a:t>
            </a:r>
            <a:r>
              <a:rPr lang="en-US" altLang="en-US" dirty="0"/>
              <a:t>– fact sensitive.</a:t>
            </a:r>
          </a:p>
          <a:p>
            <a:pPr marL="0" indent="0" algn="just">
              <a:buFont typeface="Arial" charset="0"/>
              <a:buNone/>
            </a:pPr>
            <a:r>
              <a:rPr lang="en-US" altLang="en-US" dirty="0"/>
              <a:t>	</a:t>
            </a:r>
            <a:r>
              <a:rPr lang="en-US" altLang="en-US" i="1" dirty="0"/>
              <a:t>Substantial risk </a:t>
            </a:r>
            <a:r>
              <a:rPr lang="en-US" altLang="en-US" b="1" i="1" dirty="0"/>
              <a:t>≠</a:t>
            </a:r>
            <a:r>
              <a:rPr lang="en-US" altLang="en-US" i="1" dirty="0"/>
              <a:t> Attach significance to the risk </a:t>
            </a:r>
          </a:p>
          <a:p>
            <a:pPr marL="0" indent="0" algn="just">
              <a:buFont typeface="Arial" charset="0"/>
              <a:buNone/>
            </a:pPr>
            <a:endParaRPr lang="en-US" altLang="en-US" i="1" dirty="0"/>
          </a:p>
          <a:p>
            <a:pPr marL="0" indent="0" algn="just">
              <a:buFont typeface="Arial" charset="0"/>
              <a:buNone/>
            </a:pPr>
            <a:r>
              <a:rPr lang="en-US" altLang="en-US" dirty="0"/>
              <a:t>2.	Doctors’ advisory role involves dialogue </a:t>
            </a:r>
          </a:p>
          <a:p>
            <a:pPr marL="0" indent="0" algn="just">
              <a:buFont typeface="Arial" charset="0"/>
              <a:buNone/>
            </a:pPr>
            <a:r>
              <a:rPr lang="en-US" altLang="en-US" dirty="0"/>
              <a:t>	Aim of dialogue – to ensure that patient understands 	seriousness of condition, anticipated benefits and 	risks of proposed treatment, reasonable alternatives:  	Necessary for an </a:t>
            </a:r>
            <a:r>
              <a:rPr lang="en-US" altLang="en-US" u="sng" dirty="0"/>
              <a:t>“</a:t>
            </a:r>
            <a:r>
              <a:rPr lang="en-US" altLang="en-US" i="1" u="sng" dirty="0"/>
              <a:t>informed decision</a:t>
            </a:r>
            <a:r>
              <a:rPr lang="en-US" altLang="en-US" u="sng" dirty="0"/>
              <a:t>”.</a:t>
            </a:r>
          </a:p>
          <a:p>
            <a:pPr marL="0" indent="0" algn="just">
              <a:buFont typeface="Arial" charset="0"/>
              <a:buNone/>
            </a:pPr>
            <a:endParaRPr lang="en-US" altLang="en-US" dirty="0"/>
          </a:p>
          <a:p>
            <a:pPr marL="0" indent="0" algn="just">
              <a:buFont typeface="Arial" charset="0"/>
              <a:buNone/>
            </a:pPr>
            <a:r>
              <a:rPr lang="en-US" altLang="en-US" dirty="0"/>
              <a:t>3.	Therapeutic exception should not be abused.</a:t>
            </a:r>
            <a:endParaRPr lang="en-GB" alt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34</a:t>
            </a:fld>
            <a:endParaRPr lang="en-US"/>
          </a:p>
        </p:txBody>
      </p:sp>
    </p:spTree>
    <p:extLst>
      <p:ext uri="{BB962C8B-B14F-4D97-AF65-F5344CB8AC3E}">
        <p14:creationId xmlns:p14="http://schemas.microsoft.com/office/powerpoint/2010/main" val="2542561079"/>
      </p:ext>
    </p:extLst>
  </p:cSld>
  <p:clrMapOvr>
    <a:masterClrMapping/>
  </p:clrMapOvr>
  <p:transition spd="slow">
    <p:split orient="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Autofit/>
          </a:bodyPr>
          <a:lstStyle/>
          <a:p>
            <a:pPr marL="0" indent="0" algn="just">
              <a:lnSpc>
                <a:spcPct val="120000"/>
              </a:lnSpc>
              <a:buNone/>
            </a:pPr>
            <a:r>
              <a:rPr lang="en-US" sz="1700" dirty="0"/>
              <a:t>Additional observations made in </a:t>
            </a:r>
            <a:r>
              <a:rPr lang="en-US" sz="1700" i="1" dirty="0"/>
              <a:t>Montgomery</a:t>
            </a:r>
          </a:p>
          <a:p>
            <a:pPr marL="0" indent="0" algn="just">
              <a:lnSpc>
                <a:spcPct val="120000"/>
              </a:lnSpc>
              <a:buFont typeface="Arial" charset="0"/>
              <a:buNone/>
            </a:pPr>
            <a:endParaRPr lang="en-US" altLang="en-US" sz="1700" dirty="0">
              <a:solidFill>
                <a:schemeClr val="tx1"/>
              </a:solidFill>
            </a:endParaRPr>
          </a:p>
          <a:p>
            <a:pPr marL="0" indent="0" algn="just">
              <a:lnSpc>
                <a:spcPct val="120000"/>
              </a:lnSpc>
              <a:buFont typeface="Arial" charset="0"/>
              <a:buNone/>
            </a:pPr>
            <a:r>
              <a:rPr lang="en-US" altLang="en-US" sz="1700" dirty="0">
                <a:solidFill>
                  <a:schemeClr val="tx1"/>
                </a:solidFill>
              </a:rPr>
              <a:t>4.	Necessary to impose legal obligations – </a:t>
            </a:r>
          </a:p>
          <a:p>
            <a:pPr marL="0" indent="0" algn="just">
              <a:lnSpc>
                <a:spcPct val="120000"/>
              </a:lnSpc>
              <a:buFont typeface="Arial" charset="0"/>
              <a:buNone/>
            </a:pPr>
            <a:r>
              <a:rPr lang="en-US" altLang="en-US" sz="1700" dirty="0">
                <a:solidFill>
                  <a:schemeClr val="tx1"/>
                </a:solidFill>
              </a:rPr>
              <a:t>	“…so that even those </a:t>
            </a:r>
            <a:r>
              <a:rPr lang="en-US" altLang="en-US" sz="1700" i="1" u="sng" dirty="0">
                <a:solidFill>
                  <a:schemeClr val="tx1"/>
                </a:solidFill>
              </a:rPr>
              <a:t>doctors who have less skill </a:t>
            </a:r>
            <a:r>
              <a:rPr lang="en-US" altLang="en-US" sz="1700" dirty="0">
                <a:solidFill>
                  <a:schemeClr val="tx1"/>
                </a:solidFill>
              </a:rPr>
              <a:t>or 	inclination for 	communication, </a:t>
            </a:r>
            <a:r>
              <a:rPr lang="en-US" altLang="en-US" sz="1700" i="1" u="sng" dirty="0">
                <a:solidFill>
                  <a:schemeClr val="tx1"/>
                </a:solidFill>
              </a:rPr>
              <a:t>or who are more 	hurried</a:t>
            </a:r>
            <a:r>
              <a:rPr lang="en-US" altLang="en-US" sz="1700" dirty="0">
                <a:solidFill>
                  <a:schemeClr val="tx1"/>
                </a:solidFill>
              </a:rPr>
              <a:t>, are </a:t>
            </a:r>
            <a:r>
              <a:rPr lang="en-US" altLang="en-US" sz="1700" i="1" u="sng" dirty="0">
                <a:solidFill>
                  <a:schemeClr val="tx1"/>
                </a:solidFill>
              </a:rPr>
              <a:t>obliged to pause</a:t>
            </a:r>
            <a:r>
              <a:rPr lang="en-US" altLang="en-US" sz="1700" dirty="0">
                <a:solidFill>
                  <a:schemeClr val="tx1"/>
                </a:solidFill>
              </a:rPr>
              <a:t> 	</a:t>
            </a:r>
            <a:r>
              <a:rPr lang="en-US" altLang="en-US" sz="1700" i="1" u="sng" dirty="0">
                <a:solidFill>
                  <a:schemeClr val="tx1"/>
                </a:solidFill>
              </a:rPr>
              <a:t>and engage in the discussion </a:t>
            </a:r>
            <a:r>
              <a:rPr lang="en-US" altLang="en-US" sz="1700" dirty="0">
                <a:solidFill>
                  <a:schemeClr val="tx1"/>
                </a:solidFill>
              </a:rPr>
              <a:t>of what the law requires.”</a:t>
            </a:r>
          </a:p>
          <a:p>
            <a:pPr marL="0" indent="0" algn="just">
              <a:lnSpc>
                <a:spcPct val="120000"/>
              </a:lnSpc>
              <a:buFont typeface="Arial" charset="0"/>
              <a:buNone/>
            </a:pPr>
            <a:endParaRPr lang="en-US" altLang="en-US" sz="1700" dirty="0">
              <a:solidFill>
                <a:schemeClr val="tx1"/>
              </a:solidFill>
            </a:endParaRPr>
          </a:p>
          <a:p>
            <a:pPr marL="0" indent="0" algn="just">
              <a:lnSpc>
                <a:spcPct val="120000"/>
              </a:lnSpc>
              <a:buFont typeface="Arial" charset="0"/>
              <a:buNone/>
            </a:pPr>
            <a:r>
              <a:rPr lang="en-US" altLang="en-US" sz="1700" dirty="0">
                <a:solidFill>
                  <a:schemeClr val="tx1"/>
                </a:solidFill>
              </a:rPr>
              <a:t>5.	An approach “..which results in patients being aware that the 	outcome of treatment is uncertain and potentially dangerous and 	in their taking the ultimate choice to undergo that treatment, may 	be </a:t>
            </a:r>
            <a:r>
              <a:rPr lang="en-US" altLang="en-US" sz="1700" i="1" u="sng" dirty="0">
                <a:solidFill>
                  <a:schemeClr val="tx1"/>
                </a:solidFill>
              </a:rPr>
              <a:t>less likely to encourage recriminations and litigation in the event </a:t>
            </a:r>
            <a:r>
              <a:rPr lang="en-US" altLang="en-US" sz="1700" i="1" dirty="0">
                <a:solidFill>
                  <a:schemeClr val="tx1"/>
                </a:solidFill>
              </a:rPr>
              <a:t>	</a:t>
            </a:r>
            <a:r>
              <a:rPr lang="en-US" altLang="en-US" sz="1700" i="1" u="sng" dirty="0">
                <a:solidFill>
                  <a:schemeClr val="tx1"/>
                </a:solidFill>
              </a:rPr>
              <a:t>of an adverse outcome</a:t>
            </a:r>
            <a:r>
              <a:rPr lang="en-US" altLang="en-US" sz="1700" i="1" dirty="0">
                <a:solidFill>
                  <a:schemeClr val="tx1"/>
                </a:solidFill>
              </a:rPr>
              <a:t>” than an approach that requires patients 	to rely on their doctors’ decision whether the risk should be incurred.</a:t>
            </a:r>
            <a:endParaRPr lang="en-GB" altLang="en-US" sz="1700" i="1" dirty="0">
              <a:solidFill>
                <a:schemeClr val="tx1"/>
              </a:solidFill>
            </a:endParaRPr>
          </a:p>
        </p:txBody>
      </p:sp>
      <p:sp>
        <p:nvSpPr>
          <p:cNvPr id="4" name="Slide Number Placeholder 3"/>
          <p:cNvSpPr>
            <a:spLocks noGrp="1"/>
          </p:cNvSpPr>
          <p:nvPr>
            <p:ph type="sldNum" sz="quarter" idx="12"/>
          </p:nvPr>
        </p:nvSpPr>
        <p:spPr/>
        <p:txBody>
          <a:bodyPr/>
          <a:lstStyle/>
          <a:p>
            <a:fld id="{6850A194-3244-42B2-B5DF-B0AC2C406B0C}" type="slidenum">
              <a:rPr lang="en-US" smtClean="0"/>
              <a:t>35</a:t>
            </a:fld>
            <a:endParaRPr lang="en-US"/>
          </a:p>
        </p:txBody>
      </p:sp>
    </p:spTree>
    <p:extLst>
      <p:ext uri="{BB962C8B-B14F-4D97-AF65-F5344CB8AC3E}">
        <p14:creationId xmlns:p14="http://schemas.microsoft.com/office/powerpoint/2010/main" val="4052038147"/>
      </p:ext>
    </p:extLst>
  </p:cSld>
  <p:clrMapOvr>
    <a:masterClrMapping/>
  </p:clrMapOvr>
  <p:transition spd="slow">
    <p:split orient="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duty to advise</a:t>
            </a:r>
          </a:p>
        </p:txBody>
      </p:sp>
      <p:sp>
        <p:nvSpPr>
          <p:cNvPr id="3" name="Content Placeholder 2"/>
          <p:cNvSpPr>
            <a:spLocks noGrp="1"/>
          </p:cNvSpPr>
          <p:nvPr>
            <p:ph idx="1"/>
          </p:nvPr>
        </p:nvSpPr>
        <p:spPr/>
        <p:txBody>
          <a:bodyPr>
            <a:normAutofit fontScale="92500" lnSpcReduction="20000"/>
          </a:bodyPr>
          <a:lstStyle/>
          <a:p>
            <a:pPr marL="114300" indent="0">
              <a:buNone/>
            </a:pPr>
            <a:r>
              <a:rPr lang="en-US" sz="2600" dirty="0"/>
              <a:t>Juristic basis of the approach in </a:t>
            </a:r>
            <a:r>
              <a:rPr lang="en-US" sz="2600" i="1" dirty="0"/>
              <a:t>Montgomery</a:t>
            </a:r>
            <a:endParaRPr lang="en-US" sz="2600" dirty="0"/>
          </a:p>
          <a:p>
            <a:pPr marL="114300" indent="0">
              <a:buNone/>
            </a:pPr>
            <a:endParaRPr lang="en-US" dirty="0"/>
          </a:p>
          <a:p>
            <a:pPr marL="342000" indent="0" algn="just">
              <a:lnSpc>
                <a:spcPct val="110000"/>
              </a:lnSpc>
              <a:buNone/>
            </a:pPr>
            <a:r>
              <a:rPr lang="en-US" altLang="en-US" dirty="0"/>
              <a:t>It,  “…is an approach to the law which, instead of treating patients as placing themselves in the hands of their doctors (and then being prone to sue their doctors in the event of a disappointing outcome), </a:t>
            </a:r>
            <a:r>
              <a:rPr lang="en-US" altLang="en-US" i="1" u="sng" dirty="0"/>
              <a:t>treats them so far as possible as adults who are capable of understanding that medical treatment is uncertain of success and may involve risks, accepting responsibility for the taking of the risks affecting their own lives, and living with the consequences of their choices.</a:t>
            </a:r>
            <a:r>
              <a:rPr lang="en-US" altLang="en-US" dirty="0"/>
              <a:t>” </a:t>
            </a:r>
          </a:p>
          <a:p>
            <a:pPr marL="342000" indent="0" algn="just">
              <a:lnSpc>
                <a:spcPct val="110000"/>
              </a:lnSpc>
              <a:buNone/>
            </a:pPr>
            <a:endParaRPr lang="en-GB" altLang="en-US" dirty="0"/>
          </a:p>
          <a:p>
            <a:pPr marL="114300" indent="0" algn="r">
              <a:buNone/>
            </a:pPr>
            <a:r>
              <a:rPr lang="en-US" sz="1900" dirty="0"/>
              <a:t>Per Lord Kerr &amp; Lord Reed in </a:t>
            </a:r>
            <a:r>
              <a:rPr lang="en-US" sz="1900" i="1" dirty="0"/>
              <a:t>Montgomery v </a:t>
            </a:r>
            <a:r>
              <a:rPr lang="en-US" sz="1900" i="1" dirty="0" err="1"/>
              <a:t>Lanarkshire</a:t>
            </a:r>
            <a:r>
              <a:rPr lang="en-US" sz="1900" i="1" dirty="0"/>
              <a:t> Health Board[2015] 2 All ER 1031 at p1052</a:t>
            </a:r>
          </a:p>
          <a:p>
            <a:pPr marL="114300" indent="0" algn="r">
              <a:buNone/>
            </a:pPr>
            <a:endParaRPr lang="en-US" sz="1900" dirty="0"/>
          </a:p>
        </p:txBody>
      </p:sp>
      <p:sp>
        <p:nvSpPr>
          <p:cNvPr id="4" name="Slide Number Placeholder 3"/>
          <p:cNvSpPr>
            <a:spLocks noGrp="1"/>
          </p:cNvSpPr>
          <p:nvPr>
            <p:ph type="sldNum" sz="quarter" idx="12"/>
          </p:nvPr>
        </p:nvSpPr>
        <p:spPr/>
        <p:txBody>
          <a:bodyPr/>
          <a:lstStyle/>
          <a:p>
            <a:fld id="{6850A194-3244-42B2-B5DF-B0AC2C406B0C}" type="slidenum">
              <a:rPr lang="en-US" smtClean="0"/>
              <a:t>36</a:t>
            </a:fld>
            <a:endParaRPr lang="en-US"/>
          </a:p>
        </p:txBody>
      </p:sp>
    </p:spTree>
    <p:extLst>
      <p:ext uri="{BB962C8B-B14F-4D97-AF65-F5344CB8AC3E}">
        <p14:creationId xmlns:p14="http://schemas.microsoft.com/office/powerpoint/2010/main" val="3032844919"/>
      </p:ext>
    </p:extLst>
  </p:cSld>
  <p:clrMapOvr>
    <a:masterClrMapping/>
  </p:clrMapOvr>
  <p:transition spd="slow">
    <p:split orient="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CAUSATION</a:t>
            </a:r>
          </a:p>
        </p:txBody>
      </p:sp>
      <p:sp>
        <p:nvSpPr>
          <p:cNvPr id="3" name="Content Placeholder 2"/>
          <p:cNvSpPr>
            <a:spLocks noGrp="1"/>
          </p:cNvSpPr>
          <p:nvPr>
            <p:ph idx="1"/>
          </p:nvPr>
        </p:nvSpPr>
        <p:spPr/>
        <p:txBody>
          <a:bodyPr>
            <a:normAutofit fontScale="32500" lnSpcReduction="20000"/>
          </a:bodyPr>
          <a:lstStyle/>
          <a:p>
            <a:pPr marL="114300" indent="0">
              <a:buNone/>
            </a:pPr>
            <a:endParaRPr lang="en-US" sz="4600" dirty="0"/>
          </a:p>
          <a:p>
            <a:pPr marL="342000" indent="0" algn="just">
              <a:lnSpc>
                <a:spcPct val="110000"/>
              </a:lnSpc>
              <a:buNone/>
            </a:pPr>
            <a:r>
              <a:rPr lang="en-US" altLang="en-US" sz="5500" dirty="0"/>
              <a:t>“…it would seem obvious in principle that the pursuer or plaintiff must prove not only negligence or breach of duty but also </a:t>
            </a:r>
            <a:r>
              <a:rPr lang="en-US" altLang="en-US" sz="5500" u="sng" dirty="0"/>
              <a:t>that </a:t>
            </a:r>
            <a:r>
              <a:rPr lang="en-US" altLang="en-US" sz="5500" i="1" u="sng" dirty="0"/>
              <a:t>such fault caused, or materially contributed to, his injury</a:t>
            </a:r>
            <a:r>
              <a:rPr lang="en-US" altLang="en-US" sz="5500" i="1" dirty="0"/>
              <a:t> </a:t>
            </a:r>
            <a:r>
              <a:rPr lang="en-US" altLang="en-US" sz="5500" dirty="0"/>
              <a:t>and there is ample authority for that proposition… both in Scotland and in England.” </a:t>
            </a:r>
          </a:p>
          <a:p>
            <a:pPr marL="342000" indent="0" algn="r">
              <a:lnSpc>
                <a:spcPct val="110000"/>
              </a:lnSpc>
              <a:buNone/>
            </a:pPr>
            <a:endParaRPr lang="en-US" altLang="en-US" sz="5500" dirty="0"/>
          </a:p>
          <a:p>
            <a:pPr marL="342000" indent="0" algn="r">
              <a:lnSpc>
                <a:spcPct val="110000"/>
              </a:lnSpc>
              <a:buNone/>
            </a:pPr>
            <a:r>
              <a:rPr lang="en-US" altLang="en-US" sz="5500" dirty="0"/>
              <a:t>	Per Lord Reid in </a:t>
            </a:r>
            <a:r>
              <a:rPr lang="en-US" altLang="en-US" sz="5500" i="1" dirty="0" err="1"/>
              <a:t>Bonnington</a:t>
            </a:r>
            <a:r>
              <a:rPr lang="en-US" altLang="en-US" sz="5500" i="1" dirty="0"/>
              <a:t> Castings Ltd v </a:t>
            </a:r>
            <a:r>
              <a:rPr lang="en-US" altLang="en-US" sz="5500" i="1" dirty="0" err="1"/>
              <a:t>Wardlaw</a:t>
            </a:r>
            <a:r>
              <a:rPr lang="en-US" altLang="en-US" sz="5500" i="1" dirty="0"/>
              <a:t> [1956] 1 All ER 615</a:t>
            </a:r>
            <a:r>
              <a:rPr lang="en-US" altLang="en-US" sz="5500" dirty="0"/>
              <a:t> </a:t>
            </a:r>
            <a:r>
              <a:rPr lang="en-US" altLang="en-US" sz="5500" i="1" dirty="0"/>
              <a:t>at p 617-618</a:t>
            </a:r>
          </a:p>
          <a:p>
            <a:pPr marL="342000" indent="0" algn="just">
              <a:lnSpc>
                <a:spcPct val="110000"/>
              </a:lnSpc>
              <a:buNone/>
            </a:pPr>
            <a:endParaRPr lang="en-US" altLang="en-US" sz="5500" i="1" dirty="0"/>
          </a:p>
          <a:p>
            <a:pPr marL="342000" indent="0" algn="just">
              <a:lnSpc>
                <a:spcPct val="110000"/>
              </a:lnSpc>
              <a:buNone/>
            </a:pPr>
            <a:r>
              <a:rPr lang="en-US" altLang="en-US" sz="5500" dirty="0"/>
              <a:t>See also </a:t>
            </a:r>
            <a:r>
              <a:rPr lang="en-US" altLang="en-US" sz="5500" i="1" dirty="0"/>
              <a:t>: </a:t>
            </a:r>
            <a:r>
              <a:rPr lang="en-US" sz="5500" i="1" dirty="0"/>
              <a:t>Williams v Bermuda Hospital Board</a:t>
            </a:r>
            <a:r>
              <a:rPr lang="en-US" sz="5500" dirty="0"/>
              <a:t> [2016] AC 888;</a:t>
            </a:r>
            <a:r>
              <a:rPr lang="en-MY" sz="5500" dirty="0"/>
              <a:t> </a:t>
            </a:r>
            <a:r>
              <a:rPr lang="en-US" altLang="en-US" sz="5500" i="1" dirty="0"/>
              <a:t>Nicholson v Atlas Steel Foundry &amp; Engineering Co Ltd [1957] 1 All ER 776, McGhee v National Coal Board [1972] 3 All ER 108 and </a:t>
            </a:r>
            <a:r>
              <a:rPr lang="en-US" altLang="en-US" sz="5500" i="1" dirty="0" err="1"/>
              <a:t>Wilsher</a:t>
            </a:r>
            <a:r>
              <a:rPr lang="en-US" altLang="en-US" sz="5500" i="1" dirty="0"/>
              <a:t> v Essex Area Health Authority [1988] 1 All ER 871, Dr. Soo Fook </a:t>
            </a:r>
            <a:r>
              <a:rPr lang="en-US" altLang="en-US" sz="5500" i="1" dirty="0" err="1"/>
              <a:t>Mun</a:t>
            </a:r>
            <a:r>
              <a:rPr lang="en-US" altLang="en-US" sz="5500" i="1" dirty="0"/>
              <a:t> v Foo </a:t>
            </a:r>
            <a:r>
              <a:rPr lang="en-US" altLang="en-US" sz="5500" i="1" dirty="0" err="1"/>
              <a:t>Fio</a:t>
            </a:r>
            <a:r>
              <a:rPr lang="en-US" altLang="en-US" sz="5500" i="1" dirty="0"/>
              <a:t> Na &amp; Anor and Another Appeal [2001] 2 CLJ 457, Hasan </a:t>
            </a:r>
            <a:r>
              <a:rPr lang="en-US" altLang="en-US" sz="5500" i="1" dirty="0" err="1"/>
              <a:t>Datolah</a:t>
            </a:r>
            <a:r>
              <a:rPr lang="en-US" altLang="en-US" sz="5500" i="1" dirty="0"/>
              <a:t> v </a:t>
            </a:r>
            <a:r>
              <a:rPr lang="en-US" altLang="en-US" sz="5500" i="1" dirty="0" err="1"/>
              <a:t>Kerajaan</a:t>
            </a:r>
            <a:r>
              <a:rPr lang="en-US" altLang="en-US" sz="5500" i="1" dirty="0"/>
              <a:t> Malaysia [2010] 5 CLJ 764</a:t>
            </a:r>
            <a:endParaRPr lang="en-GB" altLang="en-US" sz="5500" i="1" dirty="0"/>
          </a:p>
          <a:p>
            <a:pPr marL="114300" indent="0" algn="r">
              <a:buNone/>
            </a:pPr>
            <a:endParaRPr lang="en-US" sz="1900" dirty="0"/>
          </a:p>
        </p:txBody>
      </p:sp>
      <p:sp>
        <p:nvSpPr>
          <p:cNvPr id="4" name="Slide Number Placeholder 3"/>
          <p:cNvSpPr>
            <a:spLocks noGrp="1"/>
          </p:cNvSpPr>
          <p:nvPr>
            <p:ph type="sldNum" sz="quarter" idx="12"/>
          </p:nvPr>
        </p:nvSpPr>
        <p:spPr/>
        <p:txBody>
          <a:bodyPr/>
          <a:lstStyle/>
          <a:p>
            <a:fld id="{6850A194-3244-42B2-B5DF-B0AC2C406B0C}" type="slidenum">
              <a:rPr lang="en-US" smtClean="0"/>
              <a:t>37</a:t>
            </a:fld>
            <a:endParaRPr lang="en-US"/>
          </a:p>
        </p:txBody>
      </p:sp>
    </p:spTree>
    <p:extLst>
      <p:ext uri="{BB962C8B-B14F-4D97-AF65-F5344CB8AC3E}">
        <p14:creationId xmlns:p14="http://schemas.microsoft.com/office/powerpoint/2010/main" val="307168427"/>
      </p:ext>
    </p:extLst>
  </p:cSld>
  <p:clrMapOvr>
    <a:masterClrMapping/>
  </p:clrMapOvr>
  <p:transition spd="slow">
    <p:split orient="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CAUSATION</a:t>
            </a:r>
          </a:p>
        </p:txBody>
      </p:sp>
      <p:sp>
        <p:nvSpPr>
          <p:cNvPr id="3" name="Content Placeholder 2"/>
          <p:cNvSpPr>
            <a:spLocks noGrp="1"/>
          </p:cNvSpPr>
          <p:nvPr>
            <p:ph idx="1"/>
          </p:nvPr>
        </p:nvSpPr>
        <p:spPr/>
        <p:txBody>
          <a:bodyPr>
            <a:normAutofit fontScale="85000" lnSpcReduction="20000"/>
          </a:bodyPr>
          <a:lstStyle/>
          <a:p>
            <a:pPr marL="114300" indent="0" algn="just">
              <a:lnSpc>
                <a:spcPct val="120000"/>
              </a:lnSpc>
              <a:buNone/>
            </a:pPr>
            <a:r>
              <a:rPr lang="en-US" dirty="0"/>
              <a:t>In </a:t>
            </a:r>
            <a:r>
              <a:rPr lang="en-US" i="1" dirty="0"/>
              <a:t>Elizabeth Chin Yew Kim &amp; Anor v </a:t>
            </a:r>
            <a:r>
              <a:rPr lang="en-US" i="1" dirty="0" err="1"/>
              <a:t>Dato</a:t>
            </a:r>
            <a:r>
              <a:rPr lang="en-US" i="1" dirty="0"/>
              <a:t>’ Ng </a:t>
            </a:r>
            <a:r>
              <a:rPr lang="en-US" i="1" dirty="0" err="1"/>
              <a:t>Gim</a:t>
            </a:r>
            <a:r>
              <a:rPr lang="en-US" i="1" dirty="0"/>
              <a:t> </a:t>
            </a:r>
            <a:r>
              <a:rPr lang="en-US" i="1" dirty="0" err="1"/>
              <a:t>Huat</a:t>
            </a:r>
            <a:r>
              <a:rPr lang="en-US" i="1" dirty="0"/>
              <a:t> &amp; Other Appeals </a:t>
            </a:r>
            <a:r>
              <a:rPr lang="en-US" dirty="0"/>
              <a:t>[2017] 2 CLJ 274, the Court of Appeal cited with approval a passage on causation from the judgment of the Supreme Court of Canada in </a:t>
            </a:r>
            <a:r>
              <a:rPr lang="en-US" i="1" dirty="0"/>
              <a:t>Clements v Clements </a:t>
            </a:r>
            <a:r>
              <a:rPr lang="en-US" dirty="0"/>
              <a:t>[2012] 2 SCC 32 at para 14 : </a:t>
            </a:r>
          </a:p>
          <a:p>
            <a:pPr marL="114300" indent="0" algn="just">
              <a:lnSpc>
                <a:spcPct val="120000"/>
              </a:lnSpc>
              <a:buNone/>
            </a:pPr>
            <a:endParaRPr lang="en-US" dirty="0"/>
          </a:p>
          <a:p>
            <a:pPr marL="411480" lvl="1" indent="0" algn="just">
              <a:lnSpc>
                <a:spcPct val="120000"/>
              </a:lnSpc>
              <a:buNone/>
            </a:pPr>
            <a:r>
              <a:rPr lang="en-US" sz="2400" dirty="0"/>
              <a:t>“To recap, the </a:t>
            </a:r>
            <a:r>
              <a:rPr lang="en-US" sz="2400" i="1" dirty="0"/>
              <a:t>basic rule </a:t>
            </a:r>
            <a:r>
              <a:rPr lang="en-US" sz="2400" dirty="0"/>
              <a:t>of recovery for negligence is that the plaintiff must establish on a balance of probabilities that the defendant caused the plaintiff's injury </a:t>
            </a:r>
            <a:r>
              <a:rPr lang="en-US" sz="2400" i="1" u="sng" dirty="0"/>
              <a:t>on the "but for" test</a:t>
            </a:r>
            <a:r>
              <a:rPr lang="en-US" sz="2400" dirty="0"/>
              <a:t>. This is a factual determination. </a:t>
            </a:r>
            <a:r>
              <a:rPr lang="en-US" sz="2400" i="1" u="sng" dirty="0"/>
              <a:t>Exceptionally</a:t>
            </a:r>
            <a:r>
              <a:rPr lang="en-US" sz="2400" dirty="0"/>
              <a:t>, however, courts have accepted that a plaintiff may be able to recover </a:t>
            </a:r>
            <a:r>
              <a:rPr lang="en-US" sz="2400" i="1" u="sng" dirty="0"/>
              <a:t>on the basis of "material contribution to risk of injury", without showing factual "but for" causation.</a:t>
            </a:r>
            <a:r>
              <a:rPr lang="en-US" sz="2400" dirty="0"/>
              <a:t>”</a:t>
            </a:r>
          </a:p>
          <a:p>
            <a:pPr marL="114300" indent="0" algn="r">
              <a:buNone/>
            </a:pPr>
            <a:endParaRPr lang="en-US" sz="1900" dirty="0"/>
          </a:p>
        </p:txBody>
      </p:sp>
      <p:sp>
        <p:nvSpPr>
          <p:cNvPr id="4" name="Slide Number Placeholder 3"/>
          <p:cNvSpPr>
            <a:spLocks noGrp="1"/>
          </p:cNvSpPr>
          <p:nvPr>
            <p:ph type="sldNum" sz="quarter" idx="12"/>
          </p:nvPr>
        </p:nvSpPr>
        <p:spPr/>
        <p:txBody>
          <a:bodyPr/>
          <a:lstStyle/>
          <a:p>
            <a:fld id="{6850A194-3244-42B2-B5DF-B0AC2C406B0C}" type="slidenum">
              <a:rPr lang="en-US" smtClean="0"/>
              <a:t>38</a:t>
            </a:fld>
            <a:endParaRPr lang="en-US"/>
          </a:p>
        </p:txBody>
      </p:sp>
    </p:spTree>
    <p:extLst>
      <p:ext uri="{BB962C8B-B14F-4D97-AF65-F5344CB8AC3E}">
        <p14:creationId xmlns:p14="http://schemas.microsoft.com/office/powerpoint/2010/main" val="423349320"/>
      </p:ext>
    </p:extLst>
  </p:cSld>
  <p:clrMapOvr>
    <a:masterClrMapping/>
  </p:clrMapOvr>
  <p:transition spd="slow">
    <p:split orient="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NEGLIGENCE : CAUSATION</a:t>
            </a:r>
          </a:p>
        </p:txBody>
      </p:sp>
      <p:sp>
        <p:nvSpPr>
          <p:cNvPr id="3" name="Content Placeholder 2"/>
          <p:cNvSpPr>
            <a:spLocks noGrp="1"/>
          </p:cNvSpPr>
          <p:nvPr>
            <p:ph idx="1"/>
          </p:nvPr>
        </p:nvSpPr>
        <p:spPr>
          <a:xfrm>
            <a:off x="457200" y="1752600"/>
            <a:ext cx="8229600" cy="4628728"/>
          </a:xfrm>
        </p:spPr>
        <p:txBody>
          <a:bodyPr>
            <a:normAutofit fontScale="55000" lnSpcReduction="20000"/>
          </a:bodyPr>
          <a:lstStyle/>
          <a:p>
            <a:pPr marL="114300" indent="0" algn="just">
              <a:lnSpc>
                <a:spcPct val="120000"/>
              </a:lnSpc>
              <a:buNone/>
            </a:pPr>
            <a:r>
              <a:rPr lang="en-US" sz="3200" dirty="0"/>
              <a:t>In </a:t>
            </a:r>
            <a:r>
              <a:rPr lang="en-US" sz="3200" i="1" dirty="0"/>
              <a:t>Fairchild v </a:t>
            </a:r>
            <a:r>
              <a:rPr lang="en-US" sz="3200" i="1" dirty="0" err="1"/>
              <a:t>Glenhaven</a:t>
            </a:r>
            <a:r>
              <a:rPr lang="en-US" sz="3200" i="1" dirty="0"/>
              <a:t> Funeral Services Ltd </a:t>
            </a:r>
            <a:r>
              <a:rPr lang="en-US" sz="3200" dirty="0"/>
              <a:t>[2003] 1 AC 32</a:t>
            </a:r>
            <a:r>
              <a:rPr lang="en-US" sz="3200" i="1" dirty="0"/>
              <a:t>, </a:t>
            </a:r>
            <a:r>
              <a:rPr lang="en-US" sz="3200" dirty="0"/>
              <a:t>the House of Lords approved of a </a:t>
            </a:r>
            <a:r>
              <a:rPr lang="en-US" sz="3200" u="sng" dirty="0"/>
              <a:t>modified approach</a:t>
            </a:r>
            <a:r>
              <a:rPr lang="en-US" sz="3200" dirty="0"/>
              <a:t> to causation where employees contracted Mesothelioma after working for a series of employers dealing with asbestos. Applying the “but for” test, no single employer can be said to have caused the risk of the disease. </a:t>
            </a:r>
          </a:p>
          <a:p>
            <a:pPr marL="114300" indent="0" algn="just">
              <a:lnSpc>
                <a:spcPct val="120000"/>
              </a:lnSpc>
              <a:buNone/>
            </a:pPr>
            <a:endParaRPr lang="en-US" sz="3200" dirty="0"/>
          </a:p>
          <a:p>
            <a:pPr marL="411480" lvl="1" indent="0" algn="just">
              <a:lnSpc>
                <a:spcPct val="120000"/>
              </a:lnSpc>
              <a:buNone/>
            </a:pPr>
            <a:r>
              <a:rPr lang="en-US" sz="3200" dirty="0"/>
              <a:t>“…by proving that the defendants individually </a:t>
            </a:r>
            <a:r>
              <a:rPr lang="en-US" sz="3200" i="1" u="sng" dirty="0"/>
              <a:t>materially increased the risk</a:t>
            </a:r>
            <a:r>
              <a:rPr lang="en-US" sz="3200" dirty="0"/>
              <a:t> that the men would develop Mesothelioma due to inhaling asbestos fiber's, the claimants are taken in law to have proved that the defendants </a:t>
            </a:r>
            <a:r>
              <a:rPr lang="en-US" sz="3200" i="1" dirty="0"/>
              <a:t>materially contributed </a:t>
            </a:r>
            <a:r>
              <a:rPr lang="en-US" sz="3200" dirty="0"/>
              <a:t>to their illness.” </a:t>
            </a:r>
          </a:p>
          <a:p>
            <a:pPr marL="411480" lvl="1" indent="0" algn="just">
              <a:lnSpc>
                <a:spcPct val="120000"/>
              </a:lnSpc>
              <a:buNone/>
            </a:pPr>
            <a:endParaRPr lang="en-US" sz="2300" dirty="0"/>
          </a:p>
          <a:p>
            <a:pPr marL="114300" indent="0" algn="r">
              <a:lnSpc>
                <a:spcPct val="120000"/>
              </a:lnSpc>
              <a:buNone/>
            </a:pPr>
            <a:r>
              <a:rPr lang="en-US" sz="2900" i="1" dirty="0"/>
              <a:t>Per Lord Rodger of </a:t>
            </a:r>
            <a:r>
              <a:rPr lang="en-US" sz="2900" i="1" dirty="0" err="1"/>
              <a:t>Earlsferry</a:t>
            </a:r>
            <a:r>
              <a:rPr lang="en-US" sz="2900" i="1" dirty="0"/>
              <a:t> in Fairchild v </a:t>
            </a:r>
            <a:r>
              <a:rPr lang="en-US" sz="2900" i="1" dirty="0" err="1"/>
              <a:t>Glenhaven</a:t>
            </a:r>
            <a:r>
              <a:rPr lang="en-US" sz="2900" i="1" dirty="0"/>
              <a:t> Funeral Services Ltd [2003] 1 AC 32 at 383 para 168</a:t>
            </a:r>
          </a:p>
          <a:p>
            <a:pPr marL="114300" indent="0" algn="just">
              <a:lnSpc>
                <a:spcPct val="120000"/>
              </a:lnSpc>
              <a:buNone/>
            </a:pPr>
            <a:endParaRPr lang="en-US" sz="1800" i="1" dirty="0"/>
          </a:p>
          <a:p>
            <a:pPr marL="114300" indent="0" algn="just">
              <a:lnSpc>
                <a:spcPct val="120000"/>
              </a:lnSpc>
              <a:buNone/>
            </a:pPr>
            <a:r>
              <a:rPr lang="en-US" sz="3100" dirty="0"/>
              <a:t>Note:	See also the difficult case of </a:t>
            </a:r>
            <a:r>
              <a:rPr lang="en-US" sz="3100" i="1" dirty="0"/>
              <a:t>Chester v </a:t>
            </a:r>
            <a:r>
              <a:rPr lang="en-US" sz="3100" i="1" dirty="0" err="1"/>
              <a:t>Afshar</a:t>
            </a:r>
            <a:r>
              <a:rPr lang="en-US" sz="3100" i="1" dirty="0"/>
              <a:t> </a:t>
            </a:r>
            <a:r>
              <a:rPr lang="en-US" sz="3100" dirty="0"/>
              <a:t>[2005] 1 AC 134</a:t>
            </a:r>
          </a:p>
        </p:txBody>
      </p:sp>
      <p:sp>
        <p:nvSpPr>
          <p:cNvPr id="4" name="Slide Number Placeholder 3"/>
          <p:cNvSpPr>
            <a:spLocks noGrp="1"/>
          </p:cNvSpPr>
          <p:nvPr>
            <p:ph type="sldNum" sz="quarter" idx="12"/>
          </p:nvPr>
        </p:nvSpPr>
        <p:spPr/>
        <p:txBody>
          <a:bodyPr/>
          <a:lstStyle/>
          <a:p>
            <a:fld id="{6850A194-3244-42B2-B5DF-B0AC2C406B0C}" type="slidenum">
              <a:rPr lang="en-US" smtClean="0"/>
              <a:t>39</a:t>
            </a:fld>
            <a:endParaRPr lang="en-US"/>
          </a:p>
        </p:txBody>
      </p:sp>
    </p:spTree>
    <p:extLst>
      <p:ext uri="{BB962C8B-B14F-4D97-AF65-F5344CB8AC3E}">
        <p14:creationId xmlns:p14="http://schemas.microsoft.com/office/powerpoint/2010/main" val="1338925657"/>
      </p:ext>
    </p:extLst>
  </p:cSld>
  <p:clrMapOvr>
    <a:masterClrMapping/>
  </p:clrMapOvr>
  <p:transition spd="slow">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Doctors</a:t>
            </a:r>
          </a:p>
        </p:txBody>
      </p:sp>
      <p:sp>
        <p:nvSpPr>
          <p:cNvPr id="6" name="Oval 5"/>
          <p:cNvSpPr/>
          <p:nvPr/>
        </p:nvSpPr>
        <p:spPr>
          <a:xfrm>
            <a:off x="6156176" y="4077072"/>
            <a:ext cx="2664296"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Tort of Negligence</a:t>
            </a:r>
          </a:p>
        </p:txBody>
      </p:sp>
      <p:sp>
        <p:nvSpPr>
          <p:cNvPr id="8" name="Oval 7"/>
          <p:cNvSpPr/>
          <p:nvPr/>
        </p:nvSpPr>
        <p:spPr>
          <a:xfrm>
            <a:off x="395536" y="4077072"/>
            <a:ext cx="2664296"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Contract</a:t>
            </a:r>
          </a:p>
        </p:txBody>
      </p:sp>
      <p:sp>
        <p:nvSpPr>
          <p:cNvPr id="9" name="Oval 8"/>
          <p:cNvSpPr/>
          <p:nvPr/>
        </p:nvSpPr>
        <p:spPr>
          <a:xfrm>
            <a:off x="3275856" y="4112278"/>
            <a:ext cx="2664296"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Tort of Trespass to the Person</a:t>
            </a:r>
          </a:p>
          <a:p>
            <a:pPr algn="ctr"/>
            <a:r>
              <a:rPr lang="en-US" dirty="0">
                <a:solidFill>
                  <a:schemeClr val="tx1"/>
                </a:solidFill>
              </a:rPr>
              <a:t>(Consent)</a:t>
            </a:r>
          </a:p>
        </p:txBody>
      </p:sp>
      <p:sp>
        <p:nvSpPr>
          <p:cNvPr id="18" name="Oval 17"/>
          <p:cNvSpPr/>
          <p:nvPr/>
        </p:nvSpPr>
        <p:spPr>
          <a:xfrm>
            <a:off x="1907704" y="1716759"/>
            <a:ext cx="5400600" cy="1224136"/>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Common Law Bases of Liability</a:t>
            </a:r>
          </a:p>
        </p:txBody>
      </p:sp>
      <p:cxnSp>
        <p:nvCxnSpPr>
          <p:cNvPr id="20" name="Straight Arrow Connector 19"/>
          <p:cNvCxnSpPr>
            <a:stCxn id="18" idx="4"/>
            <a:endCxn id="6" idx="0"/>
          </p:cNvCxnSpPr>
          <p:nvPr/>
        </p:nvCxnSpPr>
        <p:spPr>
          <a:xfrm>
            <a:off x="4608004" y="2940895"/>
            <a:ext cx="2880320" cy="1136177"/>
          </a:xfrm>
          <a:prstGeom prst="straightConnector1">
            <a:avLst/>
          </a:prstGeom>
          <a:ln w="19050">
            <a:tailEnd type="arrow"/>
          </a:ln>
          <a:effectLst/>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8" idx="4"/>
            <a:endCxn id="9" idx="0"/>
          </p:cNvCxnSpPr>
          <p:nvPr/>
        </p:nvCxnSpPr>
        <p:spPr>
          <a:xfrm>
            <a:off x="4608004" y="2940895"/>
            <a:ext cx="0" cy="1171383"/>
          </a:xfrm>
          <a:prstGeom prst="straightConnector1">
            <a:avLst/>
          </a:prstGeom>
          <a:ln w="19050">
            <a:tailEnd type="arrow"/>
          </a:ln>
          <a:effectLst/>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8" idx="4"/>
            <a:endCxn id="8" idx="0"/>
          </p:cNvCxnSpPr>
          <p:nvPr/>
        </p:nvCxnSpPr>
        <p:spPr>
          <a:xfrm flipH="1">
            <a:off x="1727684" y="2940895"/>
            <a:ext cx="2880320" cy="1136177"/>
          </a:xfrm>
          <a:prstGeom prst="straightConnector1">
            <a:avLst/>
          </a:prstGeom>
          <a:ln w="19050">
            <a:tailEnd type="arrow"/>
          </a:ln>
          <a:effectLst/>
        </p:spPr>
        <p:style>
          <a:lnRef idx="1">
            <a:schemeClr val="accent1"/>
          </a:lnRef>
          <a:fillRef idx="0">
            <a:schemeClr val="accent1"/>
          </a:fillRef>
          <a:effectRef idx="0">
            <a:schemeClr val="accent1"/>
          </a:effectRef>
          <a:fontRef idx="minor">
            <a:schemeClr val="tx1"/>
          </a:fontRef>
        </p:style>
      </p:cxnSp>
      <p:sp>
        <p:nvSpPr>
          <p:cNvPr id="28" name="Slide Number Placeholder 27"/>
          <p:cNvSpPr>
            <a:spLocks noGrp="1"/>
          </p:cNvSpPr>
          <p:nvPr>
            <p:ph type="sldNum" sz="quarter" idx="12"/>
          </p:nvPr>
        </p:nvSpPr>
        <p:spPr/>
        <p:txBody>
          <a:bodyPr/>
          <a:lstStyle/>
          <a:p>
            <a:fld id="{6850A194-3244-42B2-B5DF-B0AC2C406B0C}" type="slidenum">
              <a:rPr lang="en-US" smtClean="0"/>
              <a:t>4</a:t>
            </a:fld>
            <a:endParaRPr lang="en-US"/>
          </a:p>
        </p:txBody>
      </p:sp>
    </p:spTree>
    <p:extLst>
      <p:ext uri="{BB962C8B-B14F-4D97-AF65-F5344CB8AC3E}">
        <p14:creationId xmlns:p14="http://schemas.microsoft.com/office/powerpoint/2010/main" val="2318717471"/>
      </p:ext>
    </p:extLst>
  </p:cSld>
  <p:clrMapOvr>
    <a:masterClrMapping/>
  </p:clrMapOvr>
  <p:transition spd="slow">
    <p:split orient="ver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NEGLIGENCE : CAUSATION</a:t>
            </a:r>
          </a:p>
        </p:txBody>
      </p:sp>
      <p:sp>
        <p:nvSpPr>
          <p:cNvPr id="3" name="Content Placeholder 2"/>
          <p:cNvSpPr>
            <a:spLocks noGrp="1"/>
          </p:cNvSpPr>
          <p:nvPr>
            <p:ph idx="1"/>
          </p:nvPr>
        </p:nvSpPr>
        <p:spPr>
          <a:xfrm>
            <a:off x="467544" y="1628800"/>
            <a:ext cx="8219256" cy="4727549"/>
          </a:xfrm>
        </p:spPr>
        <p:txBody>
          <a:bodyPr anchor="ctr">
            <a:normAutofit fontScale="92500" lnSpcReduction="20000"/>
          </a:bodyPr>
          <a:lstStyle/>
          <a:p>
            <a:pPr marL="114300" indent="0" algn="just">
              <a:buNone/>
            </a:pPr>
            <a:r>
              <a:rPr lang="en-US" sz="1800" dirty="0"/>
              <a:t>Causation in </a:t>
            </a:r>
            <a:r>
              <a:rPr lang="en-US" sz="1800" u="sng" dirty="0"/>
              <a:t>failure to advise of risks</a:t>
            </a:r>
            <a:r>
              <a:rPr lang="en-US" sz="1800" dirty="0"/>
              <a:t>:</a:t>
            </a:r>
          </a:p>
          <a:p>
            <a:pPr marL="114300" indent="0" algn="just">
              <a:buNone/>
            </a:pPr>
            <a:endParaRPr lang="en-US" sz="1800" dirty="0"/>
          </a:p>
          <a:p>
            <a:pPr marL="114300" indent="0" algn="just">
              <a:buNone/>
            </a:pPr>
            <a:r>
              <a:rPr lang="en-US" sz="1800" dirty="0"/>
              <a:t>In </a:t>
            </a:r>
            <a:r>
              <a:rPr lang="en-US" sz="1800" i="1" dirty="0"/>
              <a:t>Rosenberg v Percival </a:t>
            </a:r>
            <a:r>
              <a:rPr lang="en-US" sz="1800" dirty="0"/>
              <a:t>[2001] 205 CLR 434, the High Court of Australia held as follows:</a:t>
            </a:r>
          </a:p>
          <a:p>
            <a:pPr marL="114300" indent="0" algn="just">
              <a:buNone/>
            </a:pPr>
            <a:endParaRPr lang="en-US" sz="1800" dirty="0"/>
          </a:p>
          <a:p>
            <a:pPr marL="411480" lvl="1" indent="0" algn="just">
              <a:buNone/>
            </a:pPr>
            <a:r>
              <a:rPr lang="en-US" sz="1800" dirty="0"/>
              <a:t>“… causation, in the present kind of case, requires satisfaction of two criteria.  The </a:t>
            </a:r>
            <a:r>
              <a:rPr lang="en-US" sz="1800" b="1" i="1" dirty="0"/>
              <a:t>first criterion</a:t>
            </a:r>
            <a:r>
              <a:rPr lang="en-US" sz="1800" i="1" dirty="0"/>
              <a:t> </a:t>
            </a:r>
            <a:r>
              <a:rPr lang="en-US" sz="1800" dirty="0"/>
              <a:t>is a breach of the duty to warn of a material risk, that </a:t>
            </a:r>
            <a:r>
              <a:rPr lang="en-US" sz="1800" i="1" u="sng" dirty="0"/>
              <a:t>risk having eventuated and caused, in the physical sense, injury to the patient</a:t>
            </a:r>
            <a:r>
              <a:rPr lang="en-US" sz="1800" dirty="0"/>
              <a:t>.  The </a:t>
            </a:r>
            <a:r>
              <a:rPr lang="en-US" sz="1800" b="1" i="1" dirty="0"/>
              <a:t>second criterion </a:t>
            </a:r>
            <a:r>
              <a:rPr lang="en-US" sz="1800" dirty="0"/>
              <a:t>is that, </a:t>
            </a:r>
            <a:r>
              <a:rPr lang="en-US" sz="1800" i="1" u="sng" dirty="0"/>
              <a:t>had the warning been given, the injury would have been averted</a:t>
            </a:r>
            <a:r>
              <a:rPr lang="en-US" sz="1800" dirty="0"/>
              <a:t>, in the sense that the relevant ‘patient’ would not have had the treatment in question.” </a:t>
            </a:r>
          </a:p>
          <a:p>
            <a:pPr marL="114300" indent="0" algn="r">
              <a:buNone/>
            </a:pPr>
            <a:r>
              <a:rPr lang="en-US" sz="1800" dirty="0"/>
              <a:t>(Emphasis added)</a:t>
            </a:r>
          </a:p>
          <a:p>
            <a:pPr marL="114300" indent="0" algn="just">
              <a:buNone/>
            </a:pPr>
            <a:endParaRPr lang="en-US" sz="1800" dirty="0"/>
          </a:p>
          <a:p>
            <a:pPr marL="114300" indent="0" algn="r">
              <a:buNone/>
            </a:pPr>
            <a:r>
              <a:rPr lang="en-US" sz="1800" i="1" dirty="0"/>
              <a:t>Per </a:t>
            </a:r>
            <a:r>
              <a:rPr lang="en-US" sz="1800" i="1" dirty="0" err="1"/>
              <a:t>Gummow</a:t>
            </a:r>
            <a:r>
              <a:rPr lang="en-US" sz="1800" i="1" dirty="0"/>
              <a:t> J in Rosenberg v Percival [2001] 205 CLR 434 at p 461.</a:t>
            </a:r>
          </a:p>
          <a:p>
            <a:pPr marL="114300" indent="0" algn="just">
              <a:buNone/>
            </a:pPr>
            <a:endParaRPr lang="en-US" sz="1800" i="1" dirty="0"/>
          </a:p>
          <a:p>
            <a:pPr marL="114300" indent="0" algn="just">
              <a:buNone/>
            </a:pPr>
            <a:r>
              <a:rPr lang="en-US" sz="1800" dirty="0"/>
              <a:t>See also </a:t>
            </a:r>
            <a:r>
              <a:rPr lang="en-US" sz="1800" i="1" dirty="0"/>
              <a:t>Montgomery v </a:t>
            </a:r>
            <a:r>
              <a:rPr lang="en-US" sz="1800" i="1" dirty="0" err="1"/>
              <a:t>Lanarkshire</a:t>
            </a:r>
            <a:r>
              <a:rPr lang="en-US" sz="1800" i="1" dirty="0"/>
              <a:t> Health Board (General Medical Council </a:t>
            </a:r>
            <a:r>
              <a:rPr lang="en-US" sz="1800" i="1" dirty="0" err="1"/>
              <a:t>intervning</a:t>
            </a:r>
            <a:r>
              <a:rPr lang="en-US" sz="1800" i="1" dirty="0"/>
              <a:t>) [2015] 2 All ER 1031, </a:t>
            </a:r>
            <a:r>
              <a:rPr lang="en-US" sz="1800" i="1" dirty="0" err="1"/>
              <a:t>Bolam</a:t>
            </a:r>
            <a:r>
              <a:rPr lang="en-US" sz="1800" i="1" dirty="0"/>
              <a:t> v </a:t>
            </a:r>
            <a:r>
              <a:rPr lang="en-US" sz="1800" i="1" dirty="0" err="1"/>
              <a:t>Friern</a:t>
            </a:r>
            <a:r>
              <a:rPr lang="en-US" sz="1800" i="1" dirty="0"/>
              <a:t> Management Committee [1957] 2 </a:t>
            </a:r>
            <a:r>
              <a:rPr lang="en-US" sz="1800" i="1" dirty="0" err="1"/>
              <a:t>AllER</a:t>
            </a:r>
            <a:r>
              <a:rPr lang="en-US" sz="1800" i="1" dirty="0"/>
              <a:t> 118 at 112 H-I, Wallace v </a:t>
            </a:r>
            <a:r>
              <a:rPr lang="en-US" sz="1800" i="1" dirty="0" err="1"/>
              <a:t>Kam</a:t>
            </a:r>
            <a:r>
              <a:rPr lang="en-US" sz="1800" i="1" dirty="0"/>
              <a:t> [2013] HCA 19</a:t>
            </a:r>
          </a:p>
        </p:txBody>
      </p:sp>
      <p:sp>
        <p:nvSpPr>
          <p:cNvPr id="4" name="Slide Number Placeholder 3"/>
          <p:cNvSpPr>
            <a:spLocks noGrp="1"/>
          </p:cNvSpPr>
          <p:nvPr>
            <p:ph type="sldNum" sz="quarter" idx="12"/>
          </p:nvPr>
        </p:nvSpPr>
        <p:spPr/>
        <p:txBody>
          <a:bodyPr/>
          <a:lstStyle/>
          <a:p>
            <a:fld id="{6850A194-3244-42B2-B5DF-B0AC2C406B0C}" type="slidenum">
              <a:rPr lang="en-US" smtClean="0"/>
              <a:t>40</a:t>
            </a:fld>
            <a:endParaRPr lang="en-US"/>
          </a:p>
        </p:txBody>
      </p:sp>
    </p:spTree>
    <p:extLst>
      <p:ext uri="{BB962C8B-B14F-4D97-AF65-F5344CB8AC3E}">
        <p14:creationId xmlns:p14="http://schemas.microsoft.com/office/powerpoint/2010/main" val="3281835955"/>
      </p:ext>
    </p:extLst>
  </p:cSld>
  <p:clrMapOvr>
    <a:masterClrMapping/>
  </p:clrMapOvr>
  <p:transition spd="slow">
    <p:split orient="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NEGLIGENCE : CAUSATION</a:t>
            </a:r>
          </a:p>
        </p:txBody>
      </p:sp>
      <p:sp>
        <p:nvSpPr>
          <p:cNvPr id="3" name="Content Placeholder 2"/>
          <p:cNvSpPr>
            <a:spLocks noGrp="1"/>
          </p:cNvSpPr>
          <p:nvPr>
            <p:ph idx="1"/>
          </p:nvPr>
        </p:nvSpPr>
        <p:spPr/>
        <p:txBody>
          <a:bodyPr>
            <a:normAutofit fontScale="77500" lnSpcReduction="20000"/>
          </a:bodyPr>
          <a:lstStyle/>
          <a:p>
            <a:pPr marL="114300" indent="0" algn="just">
              <a:buNone/>
            </a:pPr>
            <a:r>
              <a:rPr lang="en-US" sz="2300" dirty="0"/>
              <a:t>Causation in failure to advise of risks:</a:t>
            </a:r>
          </a:p>
          <a:p>
            <a:pPr marL="114300" indent="0" algn="just">
              <a:buNone/>
            </a:pPr>
            <a:endParaRPr lang="en-US" sz="2300" dirty="0"/>
          </a:p>
          <a:p>
            <a:pPr marL="114300" indent="0" algn="just">
              <a:buNone/>
            </a:pPr>
            <a:r>
              <a:rPr lang="en-US" sz="2300" dirty="0"/>
              <a:t> “The test for causation where there has been a failure to warn a patient of risks </a:t>
            </a:r>
          </a:p>
          <a:p>
            <a:pPr marL="114300" indent="0" algn="just">
              <a:buNone/>
            </a:pPr>
            <a:endParaRPr lang="en-US" sz="2300" dirty="0"/>
          </a:p>
          <a:p>
            <a:pPr marL="114300" indent="0" algn="just">
              <a:buNone/>
            </a:pPr>
            <a:r>
              <a:rPr lang="en-US" sz="2300" dirty="0"/>
              <a:t>…</a:t>
            </a:r>
            <a:r>
              <a:rPr lang="en-US" sz="2300" i="1" u="sng" dirty="0"/>
              <a:t>The test is a subjective test</a:t>
            </a:r>
            <a:r>
              <a:rPr lang="en-US" sz="2300" dirty="0"/>
              <a:t>.  It is not decisive that a reasonable person would or would not have undertaken the surgery…</a:t>
            </a:r>
          </a:p>
          <a:p>
            <a:pPr marL="114300" indent="0" algn="just">
              <a:buNone/>
            </a:pPr>
            <a:endParaRPr lang="en-US" sz="2300" dirty="0"/>
          </a:p>
          <a:p>
            <a:pPr marL="114300" indent="0" algn="just">
              <a:buNone/>
            </a:pPr>
            <a:r>
              <a:rPr lang="en-US" sz="2300" dirty="0"/>
              <a:t>…It follows from the test being subjective that the tribunal of fact must always make a finding as to </a:t>
            </a:r>
            <a:r>
              <a:rPr lang="en-US" sz="2300" i="1" dirty="0"/>
              <a:t>what this patient would have done if warned of the risk</a:t>
            </a:r>
            <a:r>
              <a:rPr lang="en-US" sz="2300" dirty="0"/>
              <a:t>.  In some cases where there is no direct evidence as to what the patient would have done, </a:t>
            </a:r>
            <a:r>
              <a:rPr lang="en-US" sz="2300" i="1" u="sng" dirty="0"/>
              <a:t>the judge may infer from the objective facts that the patient would not have undergone the procedure</a:t>
            </a:r>
            <a:r>
              <a:rPr lang="en-US" sz="2300" dirty="0"/>
              <a:t>.” </a:t>
            </a:r>
          </a:p>
          <a:p>
            <a:pPr marL="114300" indent="0" algn="r">
              <a:buNone/>
            </a:pPr>
            <a:r>
              <a:rPr lang="en-US" sz="2300" dirty="0"/>
              <a:t>(Emphasis added)</a:t>
            </a:r>
          </a:p>
          <a:p>
            <a:pPr marL="114300" indent="0" algn="r">
              <a:buNone/>
            </a:pPr>
            <a:endParaRPr lang="en-US" sz="1800" dirty="0"/>
          </a:p>
          <a:p>
            <a:pPr marL="114300" indent="0" algn="r">
              <a:buNone/>
            </a:pPr>
            <a:r>
              <a:rPr lang="en-US" sz="1900" i="1" dirty="0"/>
              <a:t>Per McHugh J in Rosenberg v Percival [2001] 205 CLR 434 at page 443.</a:t>
            </a:r>
          </a:p>
          <a:p>
            <a:pPr marL="114300" indent="0" algn="r">
              <a:buNone/>
            </a:pPr>
            <a:endParaRPr lang="en-US" sz="1900" i="1" dirty="0"/>
          </a:p>
        </p:txBody>
      </p:sp>
      <p:sp>
        <p:nvSpPr>
          <p:cNvPr id="4" name="Slide Number Placeholder 3"/>
          <p:cNvSpPr>
            <a:spLocks noGrp="1"/>
          </p:cNvSpPr>
          <p:nvPr>
            <p:ph type="sldNum" sz="quarter" idx="12"/>
          </p:nvPr>
        </p:nvSpPr>
        <p:spPr/>
        <p:txBody>
          <a:bodyPr/>
          <a:lstStyle/>
          <a:p>
            <a:fld id="{6850A194-3244-42B2-B5DF-B0AC2C406B0C}" type="slidenum">
              <a:rPr lang="en-US" smtClean="0"/>
              <a:t>41</a:t>
            </a:fld>
            <a:endParaRPr lang="en-US"/>
          </a:p>
        </p:txBody>
      </p:sp>
    </p:spTree>
    <p:extLst>
      <p:ext uri="{BB962C8B-B14F-4D97-AF65-F5344CB8AC3E}">
        <p14:creationId xmlns:p14="http://schemas.microsoft.com/office/powerpoint/2010/main" val="3723403382"/>
      </p:ext>
    </p:extLst>
  </p:cSld>
  <p:clrMapOvr>
    <a:masterClrMapping/>
  </p:clrMapOvr>
  <p:transition spd="slow">
    <p:split orient="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NEGLIGENCE : CAUSATION</a:t>
            </a:r>
          </a:p>
        </p:txBody>
      </p:sp>
      <p:sp>
        <p:nvSpPr>
          <p:cNvPr id="3" name="Content Placeholder 2"/>
          <p:cNvSpPr>
            <a:spLocks noGrp="1"/>
          </p:cNvSpPr>
          <p:nvPr>
            <p:ph idx="1"/>
          </p:nvPr>
        </p:nvSpPr>
        <p:spPr/>
        <p:txBody>
          <a:bodyPr>
            <a:normAutofit/>
          </a:bodyPr>
          <a:lstStyle/>
          <a:p>
            <a:pPr marL="114300" indent="0" algn="ctr">
              <a:buNone/>
            </a:pPr>
            <a:r>
              <a:rPr lang="en-US" u="sng" dirty="0"/>
              <a:t>Wrong Diagnosis cases</a:t>
            </a:r>
          </a:p>
          <a:p>
            <a:pPr marL="114300" indent="0" algn="ctr">
              <a:buNone/>
            </a:pPr>
            <a:endParaRPr lang="en-US" sz="1900" dirty="0"/>
          </a:p>
          <a:p>
            <a:pPr algn="just">
              <a:buFont typeface="Wingdings" panose="05000000000000000000" pitchFamily="2" charset="2"/>
              <a:buChar char="§"/>
            </a:pPr>
            <a:r>
              <a:rPr lang="en-US" sz="1900" dirty="0" err="1"/>
              <a:t>Dr</a:t>
            </a:r>
            <a:r>
              <a:rPr lang="en-US" sz="1900" dirty="0"/>
              <a:t> did not cause the illness </a:t>
            </a:r>
          </a:p>
          <a:p>
            <a:pPr marL="114300" indent="0" algn="just">
              <a:buNone/>
            </a:pPr>
            <a:endParaRPr lang="en-US" sz="1900" dirty="0"/>
          </a:p>
          <a:p>
            <a:pPr algn="just">
              <a:buFont typeface="Wingdings" panose="05000000000000000000" pitchFamily="2" charset="2"/>
              <a:buChar char="§"/>
            </a:pPr>
            <a:r>
              <a:rPr lang="en-US" sz="1900" dirty="0"/>
              <a:t>Need for and type of treatment likely to be the same whether </a:t>
            </a:r>
            <a:r>
              <a:rPr lang="en-US" sz="1900" dirty="0" err="1"/>
              <a:t>Dr</a:t>
            </a:r>
            <a:r>
              <a:rPr lang="en-US" sz="1900" dirty="0"/>
              <a:t> misdiagnosed or no.</a:t>
            </a:r>
          </a:p>
          <a:p>
            <a:pPr algn="just">
              <a:buFont typeface="Wingdings" panose="05000000000000000000" pitchFamily="2" charset="2"/>
              <a:buChar char="§"/>
            </a:pPr>
            <a:endParaRPr lang="en-US" sz="1900" dirty="0"/>
          </a:p>
          <a:p>
            <a:pPr algn="just">
              <a:buFont typeface="Wingdings" panose="05000000000000000000" pitchFamily="2" charset="2"/>
              <a:buChar char="§"/>
            </a:pPr>
            <a:r>
              <a:rPr lang="en-MY" sz="1900" dirty="0"/>
              <a:t>Damages not recoverable for a </a:t>
            </a:r>
            <a:r>
              <a:rPr lang="en-MY" sz="1900" i="1" u="sng" dirty="0"/>
              <a:t>reduction in the prospect (loss of a chance) of a favourable outcome</a:t>
            </a:r>
          </a:p>
          <a:p>
            <a:pPr marL="114300" indent="0" algn="just">
              <a:buNone/>
            </a:pPr>
            <a:r>
              <a:rPr lang="en-MY" sz="1900" b="1" dirty="0"/>
              <a:t>	</a:t>
            </a:r>
            <a:r>
              <a:rPr lang="en-MY" sz="1900" i="1" dirty="0"/>
              <a:t>Gregg v Scott </a:t>
            </a:r>
            <a:r>
              <a:rPr lang="en-MY" sz="1900" dirty="0"/>
              <a:t>[2005] 4 All ER 812 (HL)</a:t>
            </a:r>
          </a:p>
          <a:p>
            <a:pPr marL="114300" indent="0" algn="just">
              <a:buNone/>
            </a:pPr>
            <a:r>
              <a:rPr lang="en-MY" sz="1900" dirty="0"/>
              <a:t>	</a:t>
            </a:r>
            <a:r>
              <a:rPr lang="en-MY" sz="1900" i="1" dirty="0" err="1"/>
              <a:t>Hotson</a:t>
            </a:r>
            <a:r>
              <a:rPr lang="en-MY" sz="1900" i="1" dirty="0"/>
              <a:t> v East Berkshire Area Health Authority</a:t>
            </a:r>
            <a:r>
              <a:rPr lang="en-MY" sz="1900" dirty="0"/>
              <a:t> [1987] 2 All 	ER 909 (HL)</a:t>
            </a:r>
          </a:p>
          <a:p>
            <a:pPr marL="114300" indent="0" algn="just">
              <a:buNone/>
            </a:pPr>
            <a:endParaRPr lang="en-US" sz="1900" dirty="0"/>
          </a:p>
        </p:txBody>
      </p:sp>
      <p:sp>
        <p:nvSpPr>
          <p:cNvPr id="4" name="Slide Number Placeholder 3"/>
          <p:cNvSpPr>
            <a:spLocks noGrp="1"/>
          </p:cNvSpPr>
          <p:nvPr>
            <p:ph type="sldNum" sz="quarter" idx="12"/>
          </p:nvPr>
        </p:nvSpPr>
        <p:spPr/>
        <p:txBody>
          <a:bodyPr/>
          <a:lstStyle/>
          <a:p>
            <a:fld id="{6850A194-3244-42B2-B5DF-B0AC2C406B0C}" type="slidenum">
              <a:rPr lang="en-US" smtClean="0"/>
              <a:t>42</a:t>
            </a:fld>
            <a:endParaRPr lang="en-US"/>
          </a:p>
        </p:txBody>
      </p:sp>
    </p:spTree>
    <p:extLst>
      <p:ext uri="{BB962C8B-B14F-4D97-AF65-F5344CB8AC3E}">
        <p14:creationId xmlns:p14="http://schemas.microsoft.com/office/powerpoint/2010/main" val="591199881"/>
      </p:ext>
    </p:extLst>
  </p:cSld>
  <p:clrMapOvr>
    <a:masterClrMapping/>
  </p:clrMapOvr>
  <p:transition spd="slow">
    <p:split orient="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hospitals</a:t>
            </a:r>
          </a:p>
        </p:txBody>
      </p:sp>
      <p:sp>
        <p:nvSpPr>
          <p:cNvPr id="3" name="Text Placeholder 2"/>
          <p:cNvSpPr>
            <a:spLocks noGrp="1"/>
          </p:cNvSpPr>
          <p:nvPr>
            <p:ph type="body" idx="1"/>
          </p:nvPr>
        </p:nvSpPr>
        <p:spPr/>
        <p:txBody>
          <a:bodyPr/>
          <a:lstStyle/>
          <a:p>
            <a:r>
              <a:rPr lang="en-US" dirty="0"/>
              <a:t>Common law Bases for liability</a:t>
            </a:r>
          </a:p>
        </p:txBody>
      </p:sp>
      <p:sp>
        <p:nvSpPr>
          <p:cNvPr id="4" name="Slide Number Placeholder 3"/>
          <p:cNvSpPr>
            <a:spLocks noGrp="1"/>
          </p:cNvSpPr>
          <p:nvPr>
            <p:ph type="sldNum" sz="quarter" idx="12"/>
          </p:nvPr>
        </p:nvSpPr>
        <p:spPr/>
        <p:txBody>
          <a:bodyPr/>
          <a:lstStyle/>
          <a:p>
            <a:fld id="{6850A194-3244-42B2-B5DF-B0AC2C406B0C}" type="slidenum">
              <a:rPr lang="en-US" smtClean="0"/>
              <a:t>43</a:t>
            </a:fld>
            <a:endParaRPr lang="en-US"/>
          </a:p>
        </p:txBody>
      </p:sp>
    </p:spTree>
    <p:extLst>
      <p:ext uri="{BB962C8B-B14F-4D97-AF65-F5344CB8AC3E}">
        <p14:creationId xmlns:p14="http://schemas.microsoft.com/office/powerpoint/2010/main" val="3899250494"/>
      </p:ext>
    </p:extLst>
  </p:cSld>
  <p:clrMapOvr>
    <a:masterClrMapping/>
  </p:clrMapOvr>
  <p:transition spd="slow">
    <p:split orient="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Hospitals</a:t>
            </a:r>
          </a:p>
        </p:txBody>
      </p:sp>
      <p:sp>
        <p:nvSpPr>
          <p:cNvPr id="5" name="Oval 4"/>
          <p:cNvSpPr/>
          <p:nvPr/>
        </p:nvSpPr>
        <p:spPr>
          <a:xfrm>
            <a:off x="3131840" y="1844824"/>
            <a:ext cx="2736304" cy="1656184"/>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Hospitals</a:t>
            </a:r>
          </a:p>
        </p:txBody>
      </p:sp>
      <p:sp>
        <p:nvSpPr>
          <p:cNvPr id="6" name="Oval 5"/>
          <p:cNvSpPr/>
          <p:nvPr/>
        </p:nvSpPr>
        <p:spPr>
          <a:xfrm>
            <a:off x="5879722" y="4365104"/>
            <a:ext cx="2808312" cy="1512168"/>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Non-delegable Duty of Care</a:t>
            </a:r>
          </a:p>
        </p:txBody>
      </p:sp>
      <p:sp>
        <p:nvSpPr>
          <p:cNvPr id="7" name="Oval 6"/>
          <p:cNvSpPr/>
          <p:nvPr/>
        </p:nvSpPr>
        <p:spPr>
          <a:xfrm>
            <a:off x="470883" y="4365104"/>
            <a:ext cx="2799928" cy="1512168"/>
          </a:xfrm>
          <a:prstGeom prst="ellipse">
            <a:avLst/>
          </a:prstGeom>
          <a:ln>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Vicarious Liability</a:t>
            </a:r>
          </a:p>
        </p:txBody>
      </p:sp>
      <p:cxnSp>
        <p:nvCxnSpPr>
          <p:cNvPr id="10" name="Straight Arrow Connector 9"/>
          <p:cNvCxnSpPr>
            <a:stCxn id="5" idx="5"/>
            <a:endCxn id="6" idx="0"/>
          </p:cNvCxnSpPr>
          <p:nvPr/>
        </p:nvCxnSpPr>
        <p:spPr>
          <a:xfrm>
            <a:off x="5467422" y="3258465"/>
            <a:ext cx="1816456" cy="11066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3"/>
            <a:endCxn id="7" idx="0"/>
          </p:cNvCxnSpPr>
          <p:nvPr/>
        </p:nvCxnSpPr>
        <p:spPr>
          <a:xfrm flipH="1">
            <a:off x="1870847" y="3258465"/>
            <a:ext cx="1661715" cy="11066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9" name="Slide Number Placeholder 18"/>
          <p:cNvSpPr>
            <a:spLocks noGrp="1"/>
          </p:cNvSpPr>
          <p:nvPr>
            <p:ph type="sldNum" sz="quarter" idx="12"/>
          </p:nvPr>
        </p:nvSpPr>
        <p:spPr/>
        <p:txBody>
          <a:bodyPr/>
          <a:lstStyle/>
          <a:p>
            <a:fld id="{6850A194-3244-42B2-B5DF-B0AC2C406B0C}" type="slidenum">
              <a:rPr lang="en-US" smtClean="0"/>
              <a:t>44</a:t>
            </a:fld>
            <a:endParaRPr lang="en-US"/>
          </a:p>
        </p:txBody>
      </p:sp>
    </p:spTree>
    <p:extLst>
      <p:ext uri="{BB962C8B-B14F-4D97-AF65-F5344CB8AC3E}">
        <p14:creationId xmlns:p14="http://schemas.microsoft.com/office/powerpoint/2010/main" val="2587772280"/>
      </p:ext>
    </p:extLst>
  </p:cSld>
  <p:clrMapOvr>
    <a:masterClrMapping/>
  </p:clrMapOvr>
  <p:transition spd="slow">
    <p:split orient="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lstStyle/>
          <a:p>
            <a:pPr marL="114300" indent="0">
              <a:buNone/>
            </a:pPr>
            <a:endParaRPr lang="en-US" dirty="0"/>
          </a:p>
          <a:p>
            <a:pPr marL="571500" indent="-457200" algn="just">
              <a:buFont typeface="+mj-lt"/>
              <a:buAutoNum type="arabicPeriod"/>
            </a:pPr>
            <a:r>
              <a:rPr lang="en-US" dirty="0"/>
              <a:t>Hospitals would almost invariably have to act through the agency of their servants and/or agents. </a:t>
            </a:r>
          </a:p>
          <a:p>
            <a:pPr marL="571500" indent="-457200" algn="just">
              <a:buFont typeface="+mj-lt"/>
              <a:buAutoNum type="arabicPeriod"/>
            </a:pPr>
            <a:endParaRPr lang="en-US" dirty="0"/>
          </a:p>
          <a:p>
            <a:pPr marL="571500" indent="-457200" algn="just">
              <a:buFont typeface="+mj-lt"/>
              <a:buAutoNum type="arabicPeriod"/>
            </a:pPr>
            <a:r>
              <a:rPr lang="en-US" dirty="0"/>
              <a:t>However, note the case of </a:t>
            </a:r>
            <a:r>
              <a:rPr lang="en-US" i="1" dirty="0"/>
              <a:t>private clinics operated by sole proprietorships or partnerships </a:t>
            </a:r>
            <a:r>
              <a:rPr lang="en-US" dirty="0"/>
              <a:t>where there are both principals and agents.</a:t>
            </a:r>
          </a:p>
          <a:p>
            <a:pPr marL="571500" indent="-457200">
              <a:buFont typeface="+mj-lt"/>
              <a:buAutoNum type="arabicPeriod"/>
            </a:pPr>
            <a:endParaRPr lang="en-US" dirty="0"/>
          </a:p>
          <a:p>
            <a:pPr marL="571500" indent="-457200">
              <a:buFont typeface="+mj-lt"/>
              <a:buAutoNum type="arabicPeriod"/>
            </a:pPr>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45</a:t>
            </a:fld>
            <a:endParaRPr lang="en-US"/>
          </a:p>
        </p:txBody>
      </p:sp>
    </p:spTree>
    <p:extLst>
      <p:ext uri="{BB962C8B-B14F-4D97-AF65-F5344CB8AC3E}">
        <p14:creationId xmlns:p14="http://schemas.microsoft.com/office/powerpoint/2010/main" val="2571725700"/>
      </p:ext>
    </p:extLst>
  </p:cSld>
  <p:clrMapOvr>
    <a:masterClrMapping/>
  </p:clrMapOvr>
  <p:transition spd="slow">
    <p:split orient="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a:t>The decision of the Federal Court in </a:t>
            </a:r>
            <a:r>
              <a:rPr lang="en-GB" altLang="en-US" i="1" dirty="0"/>
              <a:t>Dr </a:t>
            </a:r>
            <a:r>
              <a:rPr lang="en-GB" altLang="en-US" i="1" dirty="0" err="1"/>
              <a:t>Kok</a:t>
            </a:r>
            <a:r>
              <a:rPr lang="en-GB" altLang="en-US" i="1" dirty="0"/>
              <a:t> </a:t>
            </a:r>
            <a:r>
              <a:rPr lang="en-GB" altLang="en-US" i="1" dirty="0" err="1"/>
              <a:t>Choong</a:t>
            </a:r>
            <a:r>
              <a:rPr lang="en-GB" altLang="en-US" i="1" dirty="0"/>
              <a:t> Seng &amp; Anor v Soo Cheng &amp; another appeal </a:t>
            </a:r>
            <a:r>
              <a:rPr lang="en-GB" altLang="en-US" dirty="0"/>
              <a:t>[2018] 1 </a:t>
            </a:r>
            <a:r>
              <a:rPr lang="en-GB" altLang="en-US" dirty="0" err="1"/>
              <a:t>MLJ</a:t>
            </a:r>
            <a:r>
              <a:rPr lang="en-GB" altLang="en-US" dirty="0"/>
              <a:t> 685</a:t>
            </a:r>
          </a:p>
          <a:p>
            <a:pPr marL="114300" indent="0">
              <a:buNone/>
            </a:pPr>
            <a:endParaRPr lang="en-GB" altLang="en-US" dirty="0"/>
          </a:p>
          <a:p>
            <a:pPr marL="114300" indent="0">
              <a:buNone/>
            </a:pPr>
            <a:r>
              <a:rPr lang="en-GB" altLang="en-US" dirty="0"/>
              <a:t>One of the questions of law posed was: </a:t>
            </a:r>
          </a:p>
          <a:p>
            <a:pPr marL="114300" indent="0">
              <a:buNone/>
            </a:pPr>
            <a:endParaRPr lang="en-GB" altLang="en-US" dirty="0"/>
          </a:p>
          <a:p>
            <a:pPr marL="114300" indent="0" algn="just">
              <a:buNone/>
            </a:pPr>
            <a:r>
              <a:rPr lang="en-GB" altLang="en-US" dirty="0"/>
              <a:t>“Question 3: </a:t>
            </a:r>
          </a:p>
          <a:p>
            <a:pPr marL="114300" indent="0" algn="just">
              <a:buNone/>
            </a:pPr>
            <a:r>
              <a:rPr lang="en-GB" altLang="en-US" dirty="0"/>
              <a:t>Whether the criteria for imposing vicarious liability set out by Lord Phillips in the decision of the Supreme Court of UK in </a:t>
            </a:r>
            <a:r>
              <a:rPr lang="en-GB" altLang="en-US" i="1" dirty="0"/>
              <a:t>Various Claimants v Catholic Child Welfare Society and others [2013] 2 AC 1 </a:t>
            </a:r>
            <a:r>
              <a:rPr lang="en-GB" altLang="en-US" dirty="0"/>
              <a:t>and as further explained and elaborated by the Supreme Court in </a:t>
            </a:r>
            <a:r>
              <a:rPr lang="en-GB" altLang="en-US" i="1" dirty="0"/>
              <a:t>Cox v Ministry of Justice [2016] AC 660</a:t>
            </a:r>
            <a:r>
              <a:rPr lang="en-GB" altLang="en-US" b="1" dirty="0"/>
              <a:t> </a:t>
            </a:r>
            <a:r>
              <a:rPr lang="en-GB" altLang="en-US" dirty="0"/>
              <a:t>and </a:t>
            </a:r>
            <a:r>
              <a:rPr lang="en-GB" altLang="en-US" i="1" dirty="0" err="1"/>
              <a:t>Mohamud</a:t>
            </a:r>
            <a:r>
              <a:rPr lang="en-GB" altLang="en-US" i="1" dirty="0"/>
              <a:t> v WM Morrison Supermarkets plc [2016] AC 677 </a:t>
            </a:r>
            <a:r>
              <a:rPr lang="en-GB" altLang="en-US" dirty="0"/>
              <a:t>applies in Malaysia?”</a:t>
            </a:r>
          </a:p>
          <a:p>
            <a:pPr marL="114300" indent="0">
              <a:buNone/>
            </a:pPr>
            <a:endParaRPr lang="en-GB"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46</a:t>
            </a:fld>
            <a:endParaRPr lang="en-US"/>
          </a:p>
        </p:txBody>
      </p:sp>
    </p:spTree>
    <p:extLst>
      <p:ext uri="{BB962C8B-B14F-4D97-AF65-F5344CB8AC3E}">
        <p14:creationId xmlns:p14="http://schemas.microsoft.com/office/powerpoint/2010/main" val="3880164553"/>
      </p:ext>
    </p:extLst>
  </p:cSld>
  <p:clrMapOvr>
    <a:masterClrMapping/>
  </p:clrMapOvr>
  <p:transition spd="slow">
    <p:split orient="ver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lstStyle/>
          <a:p>
            <a:pPr marL="114300" indent="0">
              <a:buNone/>
            </a:pPr>
            <a:r>
              <a:rPr lang="en-US" dirty="0"/>
              <a:t>The answer:</a:t>
            </a:r>
          </a:p>
          <a:p>
            <a:pPr marL="114300" indent="0">
              <a:buNone/>
            </a:pPr>
            <a:endParaRPr lang="en-US" dirty="0"/>
          </a:p>
          <a:p>
            <a:pPr marL="342000" indent="0" algn="just">
              <a:buNone/>
            </a:pPr>
            <a:r>
              <a:rPr lang="en-GB" altLang="en-US" dirty="0"/>
              <a:t>“With these </a:t>
            </a:r>
            <a:r>
              <a:rPr lang="en-GB" altLang="en-US" i="1" dirty="0"/>
              <a:t>modifications,</a:t>
            </a:r>
            <a:r>
              <a:rPr lang="en-GB" altLang="en-US" dirty="0"/>
              <a:t> </a:t>
            </a:r>
            <a:r>
              <a:rPr lang="en-GB" altLang="en-US" i="1" dirty="0"/>
              <a:t>we would adopt the </a:t>
            </a:r>
            <a:r>
              <a:rPr lang="en-GB" altLang="en-US" i="1" u="sng" dirty="0"/>
              <a:t>stage 1 test in Various Claimants</a:t>
            </a:r>
            <a:r>
              <a:rPr lang="en-GB" altLang="en-US" i="1" dirty="0"/>
              <a:t> </a:t>
            </a:r>
            <a:r>
              <a:rPr lang="en-GB" altLang="en-US" dirty="0"/>
              <a:t>as elaborated upon in Cox and answer the third question in the affirmative in that respect.”</a:t>
            </a:r>
          </a:p>
          <a:p>
            <a:pPr marL="342000" indent="0" algn="just">
              <a:buNone/>
            </a:pPr>
            <a:endParaRPr lang="en-GB" altLang="en-US" dirty="0"/>
          </a:p>
          <a:p>
            <a:pPr marL="114300" indent="0" algn="r">
              <a:buNone/>
            </a:pPr>
            <a:r>
              <a:rPr lang="en-US" altLang="en-US" dirty="0"/>
              <a:t>	</a:t>
            </a:r>
            <a:r>
              <a:rPr lang="en-GB" altLang="en-US" sz="1800" i="1" dirty="0"/>
              <a:t>per </a:t>
            </a:r>
            <a:r>
              <a:rPr lang="en-GB" altLang="en-US" sz="1800" i="1" dirty="0" err="1"/>
              <a:t>Raus</a:t>
            </a:r>
            <a:r>
              <a:rPr lang="en-GB" altLang="en-US" sz="1800" i="1" dirty="0"/>
              <a:t> Sharif, CJ in Dr </a:t>
            </a:r>
            <a:r>
              <a:rPr lang="en-GB" altLang="en-US" sz="1800" i="1" dirty="0" err="1"/>
              <a:t>Kok</a:t>
            </a:r>
            <a:r>
              <a:rPr lang="en-GB" altLang="en-US" sz="1800" i="1" dirty="0"/>
              <a:t> </a:t>
            </a:r>
            <a:r>
              <a:rPr lang="en-GB" altLang="en-US" sz="1800" i="1" dirty="0" err="1"/>
              <a:t>Choong</a:t>
            </a:r>
            <a:r>
              <a:rPr lang="en-GB" altLang="en-US" sz="1800" i="1" dirty="0"/>
              <a:t> Seng &amp; Anor v Soo Cheng &amp; another appeal </a:t>
            </a:r>
            <a:r>
              <a:rPr lang="en-GB" altLang="en-US" sz="1800" dirty="0"/>
              <a:t>[2018] 1 </a:t>
            </a:r>
            <a:r>
              <a:rPr lang="en-GB" altLang="en-US" sz="1800" dirty="0" err="1"/>
              <a:t>MLJ</a:t>
            </a:r>
            <a:r>
              <a:rPr lang="en-GB" altLang="en-US" sz="1800" dirty="0"/>
              <a:t> 685 </a:t>
            </a:r>
            <a:r>
              <a:rPr lang="en-GB" altLang="en-US" sz="1800" i="1" dirty="0"/>
              <a:t>at para 90</a:t>
            </a:r>
            <a:endParaRPr lang="en-US" sz="1800" dirty="0"/>
          </a:p>
        </p:txBody>
      </p:sp>
      <p:sp>
        <p:nvSpPr>
          <p:cNvPr id="4" name="Slide Number Placeholder 3"/>
          <p:cNvSpPr>
            <a:spLocks noGrp="1"/>
          </p:cNvSpPr>
          <p:nvPr>
            <p:ph type="sldNum" sz="quarter" idx="12"/>
          </p:nvPr>
        </p:nvSpPr>
        <p:spPr/>
        <p:txBody>
          <a:bodyPr/>
          <a:lstStyle/>
          <a:p>
            <a:fld id="{6850A194-3244-42B2-B5DF-B0AC2C406B0C}" type="slidenum">
              <a:rPr lang="en-US" smtClean="0"/>
              <a:t>47</a:t>
            </a:fld>
            <a:endParaRPr lang="en-US"/>
          </a:p>
        </p:txBody>
      </p:sp>
    </p:spTree>
    <p:extLst>
      <p:ext uri="{BB962C8B-B14F-4D97-AF65-F5344CB8AC3E}">
        <p14:creationId xmlns:p14="http://schemas.microsoft.com/office/powerpoint/2010/main" val="2697145805"/>
      </p:ext>
    </p:extLst>
  </p:cSld>
  <p:clrMapOvr>
    <a:masterClrMapping/>
  </p:clrMapOvr>
  <p:transition spd="slow">
    <p:split orient="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normAutofit fontScale="92500"/>
          </a:bodyPr>
          <a:lstStyle/>
          <a:p>
            <a:pPr marL="0" indent="0" algn="ctr">
              <a:lnSpc>
                <a:spcPct val="110000"/>
              </a:lnSpc>
              <a:spcAft>
                <a:spcPts val="600"/>
              </a:spcAft>
              <a:buNone/>
            </a:pPr>
            <a:r>
              <a:rPr lang="en-GB" sz="2600" u="sng" dirty="0"/>
              <a:t>The</a:t>
            </a:r>
            <a:r>
              <a:rPr lang="en-GB" sz="2600" i="1" u="sng" dirty="0"/>
              <a:t> Various Claimants </a:t>
            </a:r>
            <a:r>
              <a:rPr lang="en-GB" sz="2600" u="sng" dirty="0"/>
              <a:t>Test</a:t>
            </a:r>
          </a:p>
          <a:p>
            <a:pPr marL="0" indent="0" algn="ctr">
              <a:lnSpc>
                <a:spcPct val="110000"/>
              </a:lnSpc>
              <a:spcAft>
                <a:spcPts val="600"/>
              </a:spcAft>
              <a:buNone/>
            </a:pPr>
            <a:r>
              <a:rPr lang="en-US" sz="1600" dirty="0"/>
              <a:t>per Lord Phillips in </a:t>
            </a:r>
            <a:r>
              <a:rPr lang="en-US" sz="1600" i="1" dirty="0"/>
              <a:t>Various Claimants </a:t>
            </a:r>
            <a:r>
              <a:rPr lang="en-GB" sz="1600" i="1" dirty="0"/>
              <a:t>v Catholic Child Welfare Society  </a:t>
            </a:r>
            <a:r>
              <a:rPr lang="en-GB" sz="1600" dirty="0"/>
              <a:t>[2012] </a:t>
            </a:r>
            <a:r>
              <a:rPr lang="en-GB" sz="1600" dirty="0" err="1"/>
              <a:t>UKSC</a:t>
            </a:r>
            <a:r>
              <a:rPr lang="en-GB" sz="1600" dirty="0"/>
              <a:t> 56 at para 35</a:t>
            </a:r>
            <a:endParaRPr lang="en-GB" sz="1600" b="1" i="1" u="sng" dirty="0"/>
          </a:p>
          <a:p>
            <a:pPr marL="0" indent="0">
              <a:lnSpc>
                <a:spcPct val="110000"/>
              </a:lnSpc>
              <a:spcAft>
                <a:spcPts val="600"/>
              </a:spcAft>
              <a:buNone/>
            </a:pPr>
            <a:r>
              <a:rPr lang="en-US" u="sng" dirty="0"/>
              <a:t>Stage 1</a:t>
            </a:r>
          </a:p>
          <a:p>
            <a:pPr marL="530225" indent="0" algn="just">
              <a:buNone/>
            </a:pPr>
            <a:r>
              <a:rPr lang="en-US" dirty="0"/>
              <a:t>Assesses the elements of the </a:t>
            </a:r>
            <a:r>
              <a:rPr lang="en-US" i="1" dirty="0"/>
              <a:t>relationship</a:t>
            </a:r>
            <a:r>
              <a:rPr lang="en-US" dirty="0"/>
              <a:t> between the wrongdoer and the defendant </a:t>
            </a:r>
            <a:r>
              <a:rPr lang="en-US" i="1" u="sng" dirty="0"/>
              <a:t>to determine if it is an employment or relationship “akin” to employment</a:t>
            </a:r>
            <a:r>
              <a:rPr lang="en-US" dirty="0"/>
              <a:t>.</a:t>
            </a:r>
          </a:p>
          <a:p>
            <a:pPr marL="514350" indent="-514350" algn="just">
              <a:buFont typeface="+mj-lt"/>
              <a:buAutoNum type="arabicPeriod"/>
            </a:pPr>
            <a:endParaRPr lang="en-US" dirty="0"/>
          </a:p>
          <a:p>
            <a:pPr marL="0" indent="0" algn="just">
              <a:buNone/>
            </a:pPr>
            <a:r>
              <a:rPr lang="en-US" u="sng" dirty="0"/>
              <a:t>Stage 2</a:t>
            </a:r>
          </a:p>
          <a:p>
            <a:pPr marL="442913" indent="0" algn="just">
              <a:buNone/>
            </a:pPr>
            <a:r>
              <a:rPr lang="en-US" dirty="0"/>
              <a:t>Assesses the </a:t>
            </a:r>
            <a:r>
              <a:rPr lang="en-US" u="sng" dirty="0"/>
              <a:t>connection between the tortious act and the relationship</a:t>
            </a:r>
            <a:r>
              <a:rPr lang="en-US" dirty="0"/>
              <a:t>.</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48</a:t>
            </a:fld>
            <a:endParaRPr lang="en-US"/>
          </a:p>
        </p:txBody>
      </p:sp>
    </p:spTree>
    <p:extLst>
      <p:ext uri="{BB962C8B-B14F-4D97-AF65-F5344CB8AC3E}">
        <p14:creationId xmlns:p14="http://schemas.microsoft.com/office/powerpoint/2010/main" val="1874479607"/>
      </p:ext>
    </p:extLst>
  </p:cSld>
  <p:clrMapOvr>
    <a:masterClrMapping/>
  </p:clrMapOvr>
  <p:transition spd="slow">
    <p:split orient="ver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a:xfrm>
            <a:off x="457200" y="1752600"/>
            <a:ext cx="8229600" cy="4628728"/>
          </a:xfrm>
        </p:spPr>
        <p:txBody>
          <a:bodyPr>
            <a:normAutofit fontScale="62500" lnSpcReduction="20000"/>
          </a:bodyPr>
          <a:lstStyle/>
          <a:p>
            <a:pPr marL="0" indent="0" algn="ctr">
              <a:lnSpc>
                <a:spcPct val="110000"/>
              </a:lnSpc>
              <a:spcAft>
                <a:spcPts val="600"/>
              </a:spcAft>
              <a:buNone/>
            </a:pPr>
            <a:r>
              <a:rPr lang="en-GB" sz="3800" u="sng" dirty="0"/>
              <a:t>The</a:t>
            </a:r>
            <a:r>
              <a:rPr lang="en-GB" sz="3800" i="1" u="sng" dirty="0"/>
              <a:t> Various Claimants </a:t>
            </a:r>
            <a:r>
              <a:rPr lang="en-GB" sz="3800" u="sng" dirty="0"/>
              <a:t>Test</a:t>
            </a:r>
          </a:p>
          <a:p>
            <a:pPr marL="0" indent="0" algn="ctr">
              <a:buNone/>
            </a:pPr>
            <a:r>
              <a:rPr lang="en-US" sz="2600" u="sng" dirty="0"/>
              <a:t>Stage 1</a:t>
            </a:r>
          </a:p>
          <a:p>
            <a:pPr marL="0" indent="0" algn="ctr">
              <a:buNone/>
            </a:pPr>
            <a:endParaRPr lang="en-US" u="sng" dirty="0"/>
          </a:p>
          <a:p>
            <a:pPr marL="0" indent="0" algn="just">
              <a:buNone/>
            </a:pPr>
            <a:r>
              <a:rPr lang="en-US" sz="2600" dirty="0"/>
              <a:t>5 features of an </a:t>
            </a:r>
            <a:r>
              <a:rPr lang="en-US" sz="2600" i="1" dirty="0"/>
              <a:t>employment</a:t>
            </a:r>
            <a:r>
              <a:rPr lang="en-US" sz="2600" dirty="0"/>
              <a:t> or one that is </a:t>
            </a:r>
            <a:r>
              <a:rPr lang="en-US" sz="2600" i="1" dirty="0"/>
              <a:t>“akin to employment” </a:t>
            </a:r>
            <a:r>
              <a:rPr lang="en-US" sz="2600" dirty="0"/>
              <a:t>:</a:t>
            </a:r>
          </a:p>
          <a:p>
            <a:pPr marL="0" indent="0" algn="just">
              <a:buNone/>
            </a:pPr>
            <a:endParaRPr lang="en-US" sz="2600" dirty="0"/>
          </a:p>
          <a:p>
            <a:pPr marL="514350" indent="-514350" algn="just">
              <a:buFont typeface="+mj-lt"/>
              <a:buAutoNum type="arabicPeriod"/>
            </a:pPr>
            <a:r>
              <a:rPr lang="en-US" sz="2600" dirty="0"/>
              <a:t>The </a:t>
            </a:r>
            <a:r>
              <a:rPr lang="en-US" sz="2600" i="1" u="sng" dirty="0"/>
              <a:t>employer is more likely to have the means to compensate </a:t>
            </a:r>
            <a:r>
              <a:rPr lang="en-US" sz="2600" dirty="0"/>
              <a:t>the victim than the employee and </a:t>
            </a:r>
            <a:r>
              <a:rPr lang="en-US" sz="2600" i="1" dirty="0"/>
              <a:t>can be expected to have insured against that liability</a:t>
            </a:r>
            <a:r>
              <a:rPr lang="en-US" sz="2600" dirty="0"/>
              <a:t>.</a:t>
            </a:r>
          </a:p>
          <a:p>
            <a:pPr marL="0" indent="0" algn="just">
              <a:buNone/>
            </a:pPr>
            <a:r>
              <a:rPr lang="en-US" sz="2600" dirty="0"/>
              <a:t>	</a:t>
            </a:r>
          </a:p>
          <a:p>
            <a:pPr marL="0" indent="0" algn="just">
              <a:buNone/>
            </a:pPr>
            <a:r>
              <a:rPr lang="en-US" sz="2600" dirty="0"/>
              <a:t>	</a:t>
            </a:r>
            <a:r>
              <a:rPr lang="en-US" sz="2600" i="1" dirty="0"/>
              <a:t>Would the private hospital have insured against the negligence of 	an independent contractor not considered its employee?</a:t>
            </a:r>
          </a:p>
          <a:p>
            <a:pPr marL="0" indent="0" algn="just">
              <a:buNone/>
            </a:pPr>
            <a:endParaRPr lang="en-US" sz="2600" dirty="0"/>
          </a:p>
          <a:p>
            <a:pPr marL="514350" indent="-514350" algn="just">
              <a:buAutoNum type="arabicPeriod" startAt="2"/>
            </a:pPr>
            <a:r>
              <a:rPr lang="en-US" sz="2600" dirty="0"/>
              <a:t>The tort will have been committed as a result of </a:t>
            </a:r>
            <a:r>
              <a:rPr lang="en-US" sz="2600" i="1" u="sng" dirty="0"/>
              <a:t>activity being taken by the employee on behalf of the employer</a:t>
            </a:r>
            <a:r>
              <a:rPr lang="en-US" sz="2600" dirty="0"/>
              <a:t>.</a:t>
            </a:r>
          </a:p>
          <a:p>
            <a:pPr marL="514350" indent="-514350" algn="just">
              <a:buAutoNum type="arabicPeriod" startAt="2"/>
            </a:pPr>
            <a:endParaRPr lang="en-US" sz="2600" dirty="0">
              <a:solidFill>
                <a:srgbClr val="FF0000"/>
              </a:solidFill>
            </a:endParaRPr>
          </a:p>
          <a:p>
            <a:pPr marL="0" indent="0" algn="just">
              <a:buNone/>
            </a:pPr>
            <a:r>
              <a:rPr lang="en-US" sz="2600" dirty="0">
                <a:solidFill>
                  <a:srgbClr val="FF0000"/>
                </a:solidFill>
              </a:rPr>
              <a:t>	</a:t>
            </a:r>
            <a:r>
              <a:rPr lang="en-US" sz="2600" i="1" dirty="0"/>
              <a:t>Would an independent contractor obstetrician delivering his patient’s 	baby be considered as conducting an activity on behalf of the 	hospital?  Or is he carrying out his own private practice as an 	obstetrician?</a:t>
            </a:r>
            <a:endParaRPr lang="en-US" sz="2600" dirty="0">
              <a:solidFill>
                <a:srgbClr val="FF0000"/>
              </a:solidFill>
            </a:endParaRPr>
          </a:p>
        </p:txBody>
      </p:sp>
      <p:sp>
        <p:nvSpPr>
          <p:cNvPr id="4" name="Slide Number Placeholder 3"/>
          <p:cNvSpPr>
            <a:spLocks noGrp="1"/>
          </p:cNvSpPr>
          <p:nvPr>
            <p:ph type="sldNum" sz="quarter" idx="12"/>
          </p:nvPr>
        </p:nvSpPr>
        <p:spPr/>
        <p:txBody>
          <a:bodyPr/>
          <a:lstStyle/>
          <a:p>
            <a:fld id="{6850A194-3244-42B2-B5DF-B0AC2C406B0C}" type="slidenum">
              <a:rPr lang="en-US" smtClean="0"/>
              <a:t>49</a:t>
            </a:fld>
            <a:endParaRPr lang="en-US"/>
          </a:p>
        </p:txBody>
      </p:sp>
    </p:spTree>
    <p:extLst>
      <p:ext uri="{BB962C8B-B14F-4D97-AF65-F5344CB8AC3E}">
        <p14:creationId xmlns:p14="http://schemas.microsoft.com/office/powerpoint/2010/main" val="338775862"/>
      </p:ext>
    </p:extLst>
  </p:cSld>
  <p:clrMapOvr>
    <a:masterClrMapping/>
  </p:clrMapOvr>
  <p:transition spd="slow">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a:t>
            </a:r>
          </a:p>
        </p:txBody>
      </p:sp>
      <p:sp>
        <p:nvSpPr>
          <p:cNvPr id="3" name="Content Placeholder 2"/>
          <p:cNvSpPr>
            <a:spLocks noGrp="1"/>
          </p:cNvSpPr>
          <p:nvPr>
            <p:ph idx="1"/>
          </p:nvPr>
        </p:nvSpPr>
        <p:spPr/>
        <p:txBody>
          <a:bodyPr/>
          <a:lstStyle/>
          <a:p>
            <a:pPr marL="114300" indent="0" algn="just">
              <a:buNone/>
            </a:pPr>
            <a:r>
              <a:rPr lang="en-US" dirty="0"/>
              <a:t>“Applying the </a:t>
            </a:r>
            <a:r>
              <a:rPr lang="en-US" i="1" u="sng" dirty="0"/>
              <a:t>Moorcock </a:t>
            </a:r>
            <a:r>
              <a:rPr lang="en-US" u="sng" dirty="0"/>
              <a:t>principle</a:t>
            </a:r>
            <a:r>
              <a:rPr lang="en-US" dirty="0"/>
              <a:t>, I think there is no doubt that the Plaintiff would have been entitled </a:t>
            </a:r>
            <a:r>
              <a:rPr lang="en-US" i="1" u="sng" dirty="0"/>
              <a:t>reasonably to assume that the Defendant was warranting that the operation would be performed with reasonable care and skill</a:t>
            </a:r>
            <a:r>
              <a:rPr lang="en-US" dirty="0"/>
              <a:t>. That, I think, would have been the inevitable inference to be drawn, from an objective standpoint… The contract did, in my opinion include an implied warranty of </a:t>
            </a:r>
            <a:r>
              <a:rPr lang="en-US" i="1" dirty="0"/>
              <a:t>that</a:t>
            </a:r>
            <a:r>
              <a:rPr lang="en-US" dirty="0"/>
              <a:t> nature.”</a:t>
            </a:r>
            <a:endParaRPr lang="en-US" i="1" dirty="0"/>
          </a:p>
          <a:p>
            <a:pPr marL="114300" indent="0" algn="r">
              <a:buNone/>
            </a:pPr>
            <a:r>
              <a:rPr lang="en-US" sz="1800" dirty="0"/>
              <a:t>Per Slade LJ in </a:t>
            </a:r>
            <a:r>
              <a:rPr lang="en-US" sz="1800" i="1" dirty="0"/>
              <a:t>Eyre v </a:t>
            </a:r>
            <a:r>
              <a:rPr lang="en-US" sz="1800" i="1" dirty="0" err="1"/>
              <a:t>Measday</a:t>
            </a:r>
            <a:r>
              <a:rPr lang="en-US" sz="1800" i="1" dirty="0"/>
              <a:t> [1986] 1 All ER 488</a:t>
            </a:r>
          </a:p>
        </p:txBody>
      </p:sp>
      <p:sp>
        <p:nvSpPr>
          <p:cNvPr id="4" name="Slide Number Placeholder 3"/>
          <p:cNvSpPr>
            <a:spLocks noGrp="1"/>
          </p:cNvSpPr>
          <p:nvPr>
            <p:ph type="sldNum" sz="quarter" idx="12"/>
          </p:nvPr>
        </p:nvSpPr>
        <p:spPr/>
        <p:txBody>
          <a:bodyPr/>
          <a:lstStyle/>
          <a:p>
            <a:fld id="{6850A194-3244-42B2-B5DF-B0AC2C406B0C}" type="slidenum">
              <a:rPr lang="en-US" smtClean="0"/>
              <a:t>5</a:t>
            </a:fld>
            <a:endParaRPr lang="en-US"/>
          </a:p>
        </p:txBody>
      </p:sp>
    </p:spTree>
    <p:extLst>
      <p:ext uri="{BB962C8B-B14F-4D97-AF65-F5344CB8AC3E}">
        <p14:creationId xmlns:p14="http://schemas.microsoft.com/office/powerpoint/2010/main" val="1477375963"/>
      </p:ext>
    </p:extLst>
  </p:cSld>
  <p:clrMapOvr>
    <a:masterClrMapping/>
  </p:clrMapOvr>
  <p:transition spd="slow">
    <p:split orient="ver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normAutofit fontScale="55000" lnSpcReduction="20000"/>
          </a:bodyPr>
          <a:lstStyle/>
          <a:p>
            <a:pPr marL="0" indent="0" algn="ctr">
              <a:lnSpc>
                <a:spcPct val="110000"/>
              </a:lnSpc>
              <a:spcAft>
                <a:spcPts val="600"/>
              </a:spcAft>
              <a:buNone/>
            </a:pPr>
            <a:r>
              <a:rPr lang="en-GB" sz="3800" u="sng" dirty="0"/>
              <a:t>The</a:t>
            </a:r>
            <a:r>
              <a:rPr lang="en-GB" sz="3800" i="1" u="sng" dirty="0"/>
              <a:t> Various Claimants </a:t>
            </a:r>
            <a:r>
              <a:rPr lang="en-GB" sz="3800" u="sng" dirty="0"/>
              <a:t>Test</a:t>
            </a:r>
          </a:p>
          <a:p>
            <a:pPr marL="0" indent="0" algn="ctr">
              <a:buNone/>
            </a:pPr>
            <a:r>
              <a:rPr lang="en-US" sz="2600" u="sng" dirty="0"/>
              <a:t>Stage 1</a:t>
            </a:r>
          </a:p>
          <a:p>
            <a:pPr marL="0" indent="0" algn="ctr">
              <a:buNone/>
            </a:pPr>
            <a:endParaRPr lang="en-US" sz="2600" u="sng" dirty="0"/>
          </a:p>
          <a:p>
            <a:pPr marL="514350" indent="-514350" algn="just">
              <a:buFont typeface="+mj-lt"/>
              <a:buAutoNum type="arabicPeriod" startAt="3"/>
            </a:pPr>
            <a:r>
              <a:rPr lang="en-US" sz="2600" dirty="0"/>
              <a:t>The employee’s </a:t>
            </a:r>
            <a:r>
              <a:rPr lang="en-US" sz="2600" i="1" u="sng" dirty="0"/>
              <a:t>activity is likely to be part of the business activity of the employer</a:t>
            </a:r>
            <a:r>
              <a:rPr lang="en-US" sz="2600" dirty="0"/>
              <a:t>.</a:t>
            </a:r>
          </a:p>
          <a:p>
            <a:pPr marL="0" indent="0" algn="just">
              <a:buNone/>
            </a:pPr>
            <a:endParaRPr lang="en-US" sz="2600" dirty="0"/>
          </a:p>
          <a:p>
            <a:pPr marL="0" indent="0" algn="just">
              <a:buNone/>
            </a:pPr>
            <a:r>
              <a:rPr lang="en-US" sz="2600" dirty="0"/>
              <a:t>	</a:t>
            </a:r>
            <a:r>
              <a:rPr lang="en-US" sz="2600" i="1" dirty="0"/>
              <a:t>Is the  Obstetrician’s activity part of the business activity of the hospital or  is 	it his private practice of medicine discrete from the business activity of the 	hospital?</a:t>
            </a:r>
          </a:p>
          <a:p>
            <a:pPr marL="514350" indent="-514350" algn="just">
              <a:buFont typeface="+mj-lt"/>
              <a:buAutoNum type="arabicPeriod" startAt="3"/>
            </a:pPr>
            <a:endParaRPr lang="en-US" sz="2600" dirty="0"/>
          </a:p>
          <a:p>
            <a:pPr marL="514350" indent="-514350" algn="just">
              <a:buFont typeface="+mj-lt"/>
              <a:buAutoNum type="arabicPeriod" startAt="4"/>
            </a:pPr>
            <a:r>
              <a:rPr lang="en-US" sz="2600" dirty="0"/>
              <a:t>The </a:t>
            </a:r>
            <a:r>
              <a:rPr lang="en-US" sz="2600" i="1" u="sng" dirty="0"/>
              <a:t>employer</a:t>
            </a:r>
            <a:r>
              <a:rPr lang="en-US" sz="2600" dirty="0"/>
              <a:t>, by employing the employee to carry on the activity will have </a:t>
            </a:r>
            <a:r>
              <a:rPr lang="en-US" sz="2600" i="1" u="sng" dirty="0"/>
              <a:t>created the risk of the tort committed by the employee</a:t>
            </a:r>
            <a:r>
              <a:rPr lang="en-US" sz="2600" dirty="0"/>
              <a:t>.  </a:t>
            </a:r>
          </a:p>
          <a:p>
            <a:pPr marL="0" indent="0" algn="just">
              <a:buNone/>
            </a:pPr>
            <a:endParaRPr lang="en-US" sz="2600" dirty="0"/>
          </a:p>
          <a:p>
            <a:pPr marL="0" indent="0" algn="just">
              <a:buNone/>
            </a:pPr>
            <a:r>
              <a:rPr lang="en-US" sz="2600" dirty="0"/>
              <a:t>	</a:t>
            </a:r>
            <a:r>
              <a:rPr lang="en-US" sz="2600" i="1" dirty="0"/>
              <a:t>Did the hospital engage the Obstetrician to practice obstetrics or did the 	Obstetrician choose to practice of his own accord?</a:t>
            </a:r>
          </a:p>
          <a:p>
            <a:pPr marL="514350" indent="-514350" algn="just">
              <a:buFont typeface="+mj-lt"/>
              <a:buAutoNum type="arabicPeriod" startAt="3"/>
            </a:pPr>
            <a:endParaRPr lang="en-US" sz="2600" dirty="0"/>
          </a:p>
          <a:p>
            <a:pPr marL="514350" indent="-514350" algn="just">
              <a:buFont typeface="+mj-lt"/>
              <a:buAutoNum type="arabicPeriod" startAt="5"/>
            </a:pPr>
            <a:r>
              <a:rPr lang="en-US" sz="2600" dirty="0"/>
              <a:t>The employee will, to a greater or lesser degree, have been under the </a:t>
            </a:r>
            <a:r>
              <a:rPr lang="en-US" sz="2600" i="1" u="sng" dirty="0"/>
              <a:t>control</a:t>
            </a:r>
            <a:r>
              <a:rPr lang="en-US" sz="2600" u="sng" dirty="0"/>
              <a:t> of the employer.</a:t>
            </a:r>
          </a:p>
          <a:p>
            <a:pPr marL="514350" indent="-514350" algn="just">
              <a:buFont typeface="+mj-lt"/>
              <a:buAutoNum type="arabicPeriod" startAt="5"/>
            </a:pPr>
            <a:endParaRPr lang="en-US" sz="2600" dirty="0"/>
          </a:p>
          <a:p>
            <a:pPr marL="0" indent="0" algn="just">
              <a:buNone/>
            </a:pPr>
            <a:r>
              <a:rPr lang="en-US" sz="2600" dirty="0"/>
              <a:t>	</a:t>
            </a:r>
            <a:r>
              <a:rPr lang="en-US" sz="2600" i="1" dirty="0"/>
              <a:t>Is the Obstetrician under the control of the employer or do they merely have 	an arms length business relationship?</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50</a:t>
            </a:fld>
            <a:endParaRPr lang="en-US"/>
          </a:p>
        </p:txBody>
      </p:sp>
    </p:spTree>
    <p:extLst>
      <p:ext uri="{BB962C8B-B14F-4D97-AF65-F5344CB8AC3E}">
        <p14:creationId xmlns:p14="http://schemas.microsoft.com/office/powerpoint/2010/main" val="3006225028"/>
      </p:ext>
    </p:extLst>
  </p:cSld>
  <p:clrMapOvr>
    <a:masterClrMapping/>
  </p:clrMapOvr>
  <p:transition spd="slow">
    <p:split orient="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normAutofit fontScale="92500" lnSpcReduction="10000"/>
          </a:bodyPr>
          <a:lstStyle/>
          <a:p>
            <a:pPr marL="0" indent="0" algn="ctr">
              <a:lnSpc>
                <a:spcPct val="110000"/>
              </a:lnSpc>
              <a:spcAft>
                <a:spcPts val="600"/>
              </a:spcAft>
              <a:buNone/>
            </a:pPr>
            <a:r>
              <a:rPr lang="en-GB" sz="2600" u="sng" dirty="0"/>
              <a:t>The</a:t>
            </a:r>
            <a:r>
              <a:rPr lang="en-GB" sz="2600" i="1" u="sng" dirty="0"/>
              <a:t> Various Claimants </a:t>
            </a:r>
            <a:r>
              <a:rPr lang="en-GB" sz="2600" u="sng" dirty="0"/>
              <a:t>Test</a:t>
            </a:r>
          </a:p>
          <a:p>
            <a:pPr marL="0" indent="0" algn="ctr">
              <a:buNone/>
            </a:pPr>
            <a:r>
              <a:rPr lang="en-US" u="sng" dirty="0"/>
              <a:t>Stage 2</a:t>
            </a:r>
          </a:p>
          <a:p>
            <a:pPr marL="0" indent="0" algn="ctr">
              <a:buNone/>
            </a:pPr>
            <a:endParaRPr lang="en-US" sz="2000" u="sng" dirty="0"/>
          </a:p>
          <a:p>
            <a:pPr marL="0" indent="0" algn="just">
              <a:buNone/>
            </a:pPr>
            <a:r>
              <a:rPr lang="en-US" dirty="0"/>
              <a:t>Concerns the nexus between the wrong done and the relationship between the wrongdoer and the defendant.</a:t>
            </a:r>
          </a:p>
          <a:p>
            <a:pPr marL="0" indent="0" algn="just">
              <a:buNone/>
            </a:pPr>
            <a:endParaRPr lang="en-US" i="1" dirty="0"/>
          </a:p>
          <a:p>
            <a:pPr algn="just"/>
            <a:r>
              <a:rPr lang="en-US" dirty="0"/>
              <a:t>Whether the wrong was committed </a:t>
            </a:r>
            <a:r>
              <a:rPr lang="en-US" u="sng" dirty="0"/>
              <a:t>“</a:t>
            </a:r>
            <a:r>
              <a:rPr lang="en-US" i="1" u="sng" dirty="0"/>
              <a:t>in the course of employment</a:t>
            </a:r>
            <a:r>
              <a:rPr lang="en-US" u="sng" dirty="0"/>
              <a:t>”.</a:t>
            </a:r>
          </a:p>
          <a:p>
            <a:pPr algn="just"/>
            <a:endParaRPr lang="en-US" dirty="0"/>
          </a:p>
          <a:p>
            <a:pPr algn="just"/>
            <a:r>
              <a:rPr lang="en-US" dirty="0"/>
              <a:t>Whether the wrong was </a:t>
            </a:r>
            <a:r>
              <a:rPr lang="en-US" i="1" u="sng" dirty="0"/>
              <a:t>“so closely connected” </a:t>
            </a:r>
            <a:r>
              <a:rPr lang="en-US" dirty="0"/>
              <a:t>with the employment that it would be </a:t>
            </a:r>
            <a:r>
              <a:rPr lang="en-US" i="1" u="sng" dirty="0"/>
              <a:t>fair, just and reasonable to hold the employer vicariously liable</a:t>
            </a:r>
            <a:r>
              <a:rPr lang="en-US" dirty="0"/>
              <a:t>.</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51</a:t>
            </a:fld>
            <a:endParaRPr lang="en-US"/>
          </a:p>
        </p:txBody>
      </p:sp>
    </p:spTree>
    <p:extLst>
      <p:ext uri="{BB962C8B-B14F-4D97-AF65-F5344CB8AC3E}">
        <p14:creationId xmlns:p14="http://schemas.microsoft.com/office/powerpoint/2010/main" val="488626215"/>
      </p:ext>
    </p:extLst>
  </p:cSld>
  <p:clrMapOvr>
    <a:masterClrMapping/>
  </p:clrMapOvr>
  <p:transition spd="slow">
    <p:split orient="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Vicarious Liability</a:t>
            </a:r>
          </a:p>
        </p:txBody>
      </p:sp>
      <p:sp>
        <p:nvSpPr>
          <p:cNvPr id="3" name="Content Placeholder 2"/>
          <p:cNvSpPr>
            <a:spLocks noGrp="1"/>
          </p:cNvSpPr>
          <p:nvPr>
            <p:ph idx="1"/>
          </p:nvPr>
        </p:nvSpPr>
        <p:spPr/>
        <p:txBody>
          <a:bodyPr>
            <a:normAutofit fontScale="70000" lnSpcReduction="20000"/>
          </a:bodyPr>
          <a:lstStyle/>
          <a:p>
            <a:pPr marL="0" indent="0" algn="ctr">
              <a:buNone/>
            </a:pPr>
            <a:r>
              <a:rPr lang="en-US" sz="2800" u="sng" dirty="0"/>
              <a:t>Federal Court’s Modifications</a:t>
            </a:r>
          </a:p>
          <a:p>
            <a:pPr marL="0" indent="0" algn="just">
              <a:buNone/>
            </a:pPr>
            <a:endParaRPr lang="en-US" sz="1400" dirty="0"/>
          </a:p>
          <a:p>
            <a:pPr algn="just">
              <a:lnSpc>
                <a:spcPct val="120000"/>
              </a:lnSpc>
              <a:spcAft>
                <a:spcPts val="600"/>
              </a:spcAft>
            </a:pPr>
            <a:r>
              <a:rPr lang="en-GB" dirty="0"/>
              <a:t>“We first consider the test of relationships akin to employment at </a:t>
            </a:r>
            <a:r>
              <a:rPr lang="en-GB" i="1" dirty="0"/>
              <a:t>stage 1</a:t>
            </a:r>
            <a:r>
              <a:rPr lang="en-GB" dirty="0"/>
              <a:t>. The approach of considering </a:t>
            </a:r>
            <a:r>
              <a:rPr lang="en-GB" i="1" u="sng" dirty="0"/>
              <a:t>multiple factors in addition to control </a:t>
            </a:r>
            <a:r>
              <a:rPr lang="en-GB" dirty="0"/>
              <a:t>in determining a relationship of employment is </a:t>
            </a:r>
            <a:r>
              <a:rPr lang="en-GB" i="1" dirty="0"/>
              <a:t>consistent with the position in Malaysia</a:t>
            </a:r>
            <a:r>
              <a:rPr lang="en-GB" dirty="0"/>
              <a:t>.”</a:t>
            </a:r>
          </a:p>
          <a:p>
            <a:pPr algn="just">
              <a:lnSpc>
                <a:spcPct val="120000"/>
              </a:lnSpc>
              <a:spcAft>
                <a:spcPts val="600"/>
              </a:spcAft>
            </a:pPr>
            <a:r>
              <a:rPr lang="en-GB" dirty="0"/>
              <a:t>“While the element of </a:t>
            </a:r>
            <a:r>
              <a:rPr lang="en-GB" i="1" u="sng" dirty="0"/>
              <a:t>control is no longer regarded as the sole </a:t>
            </a:r>
            <a:r>
              <a:rPr lang="en-GB" dirty="0"/>
              <a:t>or determinative criterion, it </a:t>
            </a:r>
            <a:r>
              <a:rPr lang="en-GB" i="1" u="sng" dirty="0"/>
              <a:t>remains an important factor</a:t>
            </a:r>
            <a:r>
              <a:rPr lang="en-GB" dirty="0"/>
              <a:t>.”</a:t>
            </a:r>
          </a:p>
          <a:p>
            <a:pPr algn="just">
              <a:lnSpc>
                <a:spcPct val="120000"/>
              </a:lnSpc>
              <a:spcAft>
                <a:spcPts val="600"/>
              </a:spcAft>
            </a:pPr>
            <a:r>
              <a:rPr lang="en-GB" dirty="0"/>
              <a:t>“In applying the tests, courts should exercise their </a:t>
            </a:r>
            <a:r>
              <a:rPr lang="en-GB" i="1" dirty="0"/>
              <a:t>evaluative judgment </a:t>
            </a:r>
            <a:r>
              <a:rPr lang="en-GB" dirty="0"/>
              <a:t>to ensure that ‘</a:t>
            </a:r>
            <a:r>
              <a:rPr lang="en-GB" i="1" dirty="0"/>
              <a:t>defendants </a:t>
            </a:r>
            <a:r>
              <a:rPr lang="en-GB" i="1" u="sng" dirty="0"/>
              <a:t>cannot avoid vicarious liability on the basis of technical arguments</a:t>
            </a:r>
            <a:r>
              <a:rPr lang="en-GB" i="1" dirty="0"/>
              <a:t> about the employment status of the individual who committed the tort</a:t>
            </a:r>
            <a:r>
              <a:rPr lang="en-GB" dirty="0"/>
              <a:t>.”</a:t>
            </a:r>
          </a:p>
          <a:p>
            <a:pPr algn="just">
              <a:lnSpc>
                <a:spcPct val="120000"/>
              </a:lnSpc>
              <a:spcAft>
                <a:spcPts val="600"/>
              </a:spcAft>
            </a:pPr>
            <a:r>
              <a:rPr lang="en-GB" dirty="0"/>
              <a:t>“… while the </a:t>
            </a:r>
            <a:r>
              <a:rPr lang="en-GB" i="1" u="sng" dirty="0"/>
              <a:t>availability of compensation</a:t>
            </a:r>
            <a:r>
              <a:rPr lang="en-GB" dirty="0"/>
              <a:t> may be a relevant consideration, it </a:t>
            </a:r>
            <a:r>
              <a:rPr lang="en-GB" i="1" u="sng" dirty="0"/>
              <a:t>does not in itself constitute the basis for imposing vicarious liability.</a:t>
            </a:r>
            <a:r>
              <a:rPr lang="en-GB" dirty="0"/>
              <a:t>”</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52</a:t>
            </a:fld>
            <a:endParaRPr lang="en-US"/>
          </a:p>
        </p:txBody>
      </p:sp>
    </p:spTree>
    <p:extLst>
      <p:ext uri="{BB962C8B-B14F-4D97-AF65-F5344CB8AC3E}">
        <p14:creationId xmlns:p14="http://schemas.microsoft.com/office/powerpoint/2010/main" val="3360471920"/>
      </p:ext>
    </p:extLst>
  </p:cSld>
  <p:clrMapOvr>
    <a:masterClrMapping/>
  </p:clrMapOvr>
  <p:transition spd="slow">
    <p:split orient="ver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normAutofit fontScale="92500"/>
          </a:bodyPr>
          <a:lstStyle/>
          <a:p>
            <a:pPr marL="114300" indent="0">
              <a:buNone/>
            </a:pPr>
            <a:r>
              <a:rPr lang="en-US" dirty="0"/>
              <a:t>The decision of the Federal Court in </a:t>
            </a:r>
            <a:r>
              <a:rPr lang="en-GB" altLang="en-US" i="1" dirty="0"/>
              <a:t>Dr </a:t>
            </a:r>
            <a:r>
              <a:rPr lang="en-GB" altLang="en-US" i="1" dirty="0" err="1"/>
              <a:t>Kok</a:t>
            </a:r>
            <a:r>
              <a:rPr lang="en-GB" altLang="en-US" i="1" dirty="0"/>
              <a:t> </a:t>
            </a:r>
            <a:r>
              <a:rPr lang="en-GB" altLang="en-US" i="1" dirty="0" err="1"/>
              <a:t>Choong</a:t>
            </a:r>
            <a:r>
              <a:rPr lang="en-GB" altLang="en-US" i="1" dirty="0"/>
              <a:t> Seng &amp; Anor v Soo Cheng &amp; another appeal </a:t>
            </a:r>
            <a:r>
              <a:rPr lang="en-GB" altLang="en-US" dirty="0"/>
              <a:t>[2018] 1 </a:t>
            </a:r>
            <a:r>
              <a:rPr lang="en-GB" altLang="en-US" dirty="0" err="1"/>
              <a:t>MLJ</a:t>
            </a:r>
            <a:r>
              <a:rPr lang="en-GB" altLang="en-US" dirty="0"/>
              <a:t> 685</a:t>
            </a:r>
          </a:p>
          <a:p>
            <a:pPr marL="114300" indent="0">
              <a:buNone/>
            </a:pPr>
            <a:endParaRPr lang="en-GB" altLang="en-US" dirty="0"/>
          </a:p>
          <a:p>
            <a:pPr marL="114300" indent="0">
              <a:buNone/>
            </a:pPr>
            <a:r>
              <a:rPr lang="en-GB" altLang="en-US" dirty="0"/>
              <a:t>The first question of law posed was</a:t>
            </a:r>
          </a:p>
          <a:p>
            <a:pPr marL="114300" indent="0">
              <a:buNone/>
            </a:pPr>
            <a:endParaRPr lang="en-GB" dirty="0"/>
          </a:p>
          <a:p>
            <a:pPr marL="0" indent="0" algn="just">
              <a:lnSpc>
                <a:spcPct val="120000"/>
              </a:lnSpc>
              <a:spcAft>
                <a:spcPts val="600"/>
              </a:spcAft>
              <a:buNone/>
            </a:pPr>
            <a:r>
              <a:rPr lang="en-GB" altLang="en-US" dirty="0"/>
              <a:t>Question 1</a:t>
            </a:r>
          </a:p>
          <a:p>
            <a:pPr marL="0" indent="0" algn="just">
              <a:lnSpc>
                <a:spcPct val="120000"/>
              </a:lnSpc>
              <a:spcAft>
                <a:spcPts val="600"/>
              </a:spcAft>
              <a:buNone/>
            </a:pPr>
            <a:r>
              <a:rPr lang="en-GB" altLang="en-US" dirty="0"/>
              <a:t>“Whether the doctrine of non-delegable duty of care expounded in </a:t>
            </a:r>
            <a:r>
              <a:rPr lang="en-GB" altLang="en-US" i="1" dirty="0"/>
              <a:t>Woodland v Swimming Teachers Association and other [2014] AC 537 </a:t>
            </a:r>
            <a:r>
              <a:rPr lang="en-GB" altLang="en-US" dirty="0"/>
              <a:t>applies in Malaysia?”</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53</a:t>
            </a:fld>
            <a:endParaRPr lang="en-US"/>
          </a:p>
        </p:txBody>
      </p:sp>
    </p:spTree>
    <p:extLst>
      <p:ext uri="{BB962C8B-B14F-4D97-AF65-F5344CB8AC3E}">
        <p14:creationId xmlns:p14="http://schemas.microsoft.com/office/powerpoint/2010/main" val="1510277155"/>
      </p:ext>
    </p:extLst>
  </p:cSld>
  <p:clrMapOvr>
    <a:masterClrMapping/>
  </p:clrMapOvr>
  <p:transition spd="slow">
    <p:split orient="ver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a:xfrm>
            <a:off x="457200" y="1752600"/>
            <a:ext cx="8229600" cy="4628728"/>
          </a:xfrm>
        </p:spPr>
        <p:txBody>
          <a:bodyPr>
            <a:normAutofit fontScale="40000" lnSpcReduction="20000"/>
          </a:bodyPr>
          <a:lstStyle/>
          <a:p>
            <a:pPr marL="114300" indent="0">
              <a:buNone/>
            </a:pPr>
            <a:r>
              <a:rPr lang="en-US" sz="5000" dirty="0"/>
              <a:t>The answer: </a:t>
            </a:r>
            <a:br>
              <a:rPr lang="en-US" sz="5000" dirty="0"/>
            </a:br>
            <a:endParaRPr lang="en-US" sz="5000" dirty="0"/>
          </a:p>
          <a:p>
            <a:pPr marL="0" indent="0" algn="just">
              <a:lnSpc>
                <a:spcPct val="120000"/>
              </a:lnSpc>
              <a:spcAft>
                <a:spcPts val="600"/>
              </a:spcAft>
              <a:buNone/>
            </a:pPr>
            <a:r>
              <a:rPr lang="en-GB" altLang="en-US" sz="4500" dirty="0"/>
              <a:t>“… we see </a:t>
            </a:r>
            <a:r>
              <a:rPr lang="en-GB" altLang="en-US" sz="4500" i="1" u="sng" dirty="0"/>
              <a:t>no reason why the doctrine of non-delegable duty should not continue to be applied in Malaysia, and we consider the guiding principles refined in Woodland as a useful starting point</a:t>
            </a:r>
            <a:r>
              <a:rPr lang="en-GB" altLang="en-US" sz="4500" dirty="0"/>
              <a:t>. Nevertheless, we hasten to stress that </a:t>
            </a:r>
            <a:r>
              <a:rPr lang="en-GB" altLang="en-US" sz="4500" i="1" dirty="0"/>
              <a:t>non-delegable duties impose more onerous obligations</a:t>
            </a:r>
            <a:r>
              <a:rPr lang="en-GB" altLang="en-US" sz="4500" dirty="0"/>
              <a:t>; it is worth reiterating the proviso in Woodland that </a:t>
            </a:r>
            <a:r>
              <a:rPr lang="en-GB" altLang="en-US" sz="4500" i="1" u="sng" dirty="0"/>
              <a:t>such duties should be imposed only where it is fair, just and reasonable to do so based on the particular circumstances of the case</a:t>
            </a:r>
            <a:r>
              <a:rPr lang="en-GB" altLang="en-US" sz="4500" dirty="0"/>
              <a:t>, and developed incrementally from existing categories and consistently with underlying principles. With this reminder, </a:t>
            </a:r>
            <a:r>
              <a:rPr lang="en-GB" altLang="en-US" sz="4500" i="1" dirty="0"/>
              <a:t>we answer the first question in the affirmative</a:t>
            </a:r>
            <a:r>
              <a:rPr lang="en-GB" altLang="en-US" sz="4500" dirty="0"/>
              <a:t>.”</a:t>
            </a:r>
          </a:p>
          <a:p>
            <a:pPr marL="400050" lvl="1" indent="0" algn="r">
              <a:lnSpc>
                <a:spcPct val="120000"/>
              </a:lnSpc>
              <a:spcBef>
                <a:spcPts val="600"/>
              </a:spcBef>
              <a:spcAft>
                <a:spcPts val="600"/>
              </a:spcAft>
              <a:buNone/>
            </a:pPr>
            <a:endParaRPr lang="en-GB" altLang="en-US" sz="4500" dirty="0"/>
          </a:p>
          <a:p>
            <a:pPr marL="400050" lvl="1" indent="0" algn="r">
              <a:lnSpc>
                <a:spcPct val="120000"/>
              </a:lnSpc>
              <a:spcBef>
                <a:spcPts val="600"/>
              </a:spcBef>
              <a:spcAft>
                <a:spcPts val="600"/>
              </a:spcAft>
              <a:buNone/>
            </a:pPr>
            <a:r>
              <a:rPr lang="en-GB" altLang="en-US" sz="4500" dirty="0"/>
              <a:t>per </a:t>
            </a:r>
            <a:r>
              <a:rPr lang="en-GB" altLang="en-US" sz="4500" dirty="0" err="1"/>
              <a:t>Raus</a:t>
            </a:r>
            <a:r>
              <a:rPr lang="en-GB" altLang="en-US" sz="4500" dirty="0"/>
              <a:t> Sharif, CJ in </a:t>
            </a:r>
            <a:r>
              <a:rPr lang="en-GB" altLang="en-US" sz="4500" i="1" dirty="0"/>
              <a:t>Dr </a:t>
            </a:r>
            <a:r>
              <a:rPr lang="en-GB" altLang="en-US" sz="4500" i="1" dirty="0" err="1"/>
              <a:t>Kok</a:t>
            </a:r>
            <a:r>
              <a:rPr lang="en-GB" altLang="en-US" sz="4500" i="1" dirty="0"/>
              <a:t> </a:t>
            </a:r>
            <a:r>
              <a:rPr lang="en-GB" altLang="en-US" sz="4500" i="1" dirty="0" err="1"/>
              <a:t>Choong</a:t>
            </a:r>
            <a:r>
              <a:rPr lang="en-GB" altLang="en-US" sz="4500" i="1" dirty="0"/>
              <a:t> Seng &amp; Anor v Soo Cheng Lin &amp; another appeal </a:t>
            </a:r>
            <a:r>
              <a:rPr lang="en-GB" altLang="en-US" sz="4500" dirty="0"/>
              <a:t>[2018] 1 </a:t>
            </a:r>
            <a:r>
              <a:rPr lang="en-GB" altLang="en-US" sz="4500" dirty="0" err="1"/>
              <a:t>MLJ</a:t>
            </a:r>
            <a:r>
              <a:rPr lang="en-GB" altLang="en-US" sz="4500" dirty="0"/>
              <a:t> 685 at para 40</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54</a:t>
            </a:fld>
            <a:endParaRPr lang="en-US"/>
          </a:p>
        </p:txBody>
      </p:sp>
    </p:spTree>
    <p:extLst>
      <p:ext uri="{BB962C8B-B14F-4D97-AF65-F5344CB8AC3E}">
        <p14:creationId xmlns:p14="http://schemas.microsoft.com/office/powerpoint/2010/main" val="4049045479"/>
      </p:ext>
    </p:extLst>
  </p:cSld>
  <p:clrMapOvr>
    <a:masterClrMapping/>
  </p:clrMapOvr>
  <p:transition spd="slow">
    <p:split orient="ver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0" indent="0" algn="ctr">
              <a:buNone/>
            </a:pPr>
            <a:endParaRPr lang="en-US" u="sng" dirty="0"/>
          </a:p>
          <a:p>
            <a:pPr marL="0" indent="0" algn="ctr">
              <a:buNone/>
            </a:pPr>
            <a:endParaRPr lang="en-US" u="sng" dirty="0"/>
          </a:p>
          <a:p>
            <a:pPr marL="0" indent="0" algn="ctr">
              <a:buNone/>
            </a:pPr>
            <a:r>
              <a:rPr lang="en-US" u="sng" dirty="0"/>
              <a:t>The </a:t>
            </a:r>
            <a:r>
              <a:rPr lang="en-US" i="1" u="sng" dirty="0"/>
              <a:t>Woodland </a:t>
            </a:r>
            <a:r>
              <a:rPr lang="en-US" u="sng" dirty="0"/>
              <a:t>Test</a:t>
            </a:r>
          </a:p>
          <a:p>
            <a:pPr marL="0" indent="0" algn="just">
              <a:buNone/>
            </a:pPr>
            <a:endParaRPr lang="en-US" sz="2000" dirty="0"/>
          </a:p>
          <a:p>
            <a:pPr marL="0" indent="0" algn="just">
              <a:lnSpc>
                <a:spcPct val="120000"/>
              </a:lnSpc>
              <a:spcAft>
                <a:spcPts val="600"/>
              </a:spcAft>
              <a:buNone/>
            </a:pPr>
            <a:r>
              <a:rPr lang="en-US" dirty="0"/>
              <a:t>The </a:t>
            </a:r>
            <a:r>
              <a:rPr lang="en-US" i="1" dirty="0"/>
              <a:t>“defining features” </a:t>
            </a:r>
            <a:r>
              <a:rPr lang="en-US" dirty="0"/>
              <a:t>of a non-delegable duty of care were identified by Lord </a:t>
            </a:r>
            <a:r>
              <a:rPr lang="en-US" dirty="0" err="1"/>
              <a:t>Sumption</a:t>
            </a:r>
            <a:r>
              <a:rPr lang="en-US" dirty="0"/>
              <a:t> in </a:t>
            </a:r>
            <a:r>
              <a:rPr lang="en-GB" i="1" dirty="0"/>
              <a:t>Woodland v Swimming Teachers’ Association and </a:t>
            </a:r>
            <a:r>
              <a:rPr lang="en-GB" dirty="0"/>
              <a:t>others</a:t>
            </a:r>
            <a:r>
              <a:rPr lang="en-GB" b="1" dirty="0"/>
              <a:t> </a:t>
            </a:r>
            <a:r>
              <a:rPr lang="en-GB" dirty="0"/>
              <a:t>[2014] 3 AC 537 at p 583</a:t>
            </a:r>
            <a:endParaRPr lang="en-US" dirty="0"/>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55</a:t>
            </a:fld>
            <a:endParaRPr lang="en-US"/>
          </a:p>
        </p:txBody>
      </p:sp>
    </p:spTree>
    <p:extLst>
      <p:ext uri="{BB962C8B-B14F-4D97-AF65-F5344CB8AC3E}">
        <p14:creationId xmlns:p14="http://schemas.microsoft.com/office/powerpoint/2010/main" val="2318713624"/>
      </p:ext>
    </p:extLst>
  </p:cSld>
  <p:clrMapOvr>
    <a:masterClrMapping/>
  </p:clrMapOvr>
  <p:transition spd="slow">
    <p:split orient="ver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0" indent="0" algn="ctr">
              <a:buNone/>
            </a:pPr>
            <a:endParaRPr lang="en-US" u="sng" dirty="0"/>
          </a:p>
          <a:p>
            <a:pPr marL="0" indent="0" algn="ctr">
              <a:buNone/>
            </a:pPr>
            <a:r>
              <a:rPr lang="en-US" u="sng" dirty="0"/>
              <a:t>The </a:t>
            </a:r>
            <a:r>
              <a:rPr lang="en-US" i="1" u="sng" dirty="0"/>
              <a:t>Woodland </a:t>
            </a:r>
            <a:r>
              <a:rPr lang="en-US" u="sng" dirty="0"/>
              <a:t>Test</a:t>
            </a:r>
          </a:p>
          <a:p>
            <a:pPr marL="0" indent="0" algn="just">
              <a:buNone/>
            </a:pPr>
            <a:endParaRPr lang="en-US" sz="2000" dirty="0"/>
          </a:p>
          <a:p>
            <a:pPr marL="0" indent="0" algn="just">
              <a:lnSpc>
                <a:spcPct val="120000"/>
              </a:lnSpc>
              <a:spcAft>
                <a:spcPts val="600"/>
              </a:spcAft>
              <a:buNone/>
            </a:pPr>
            <a:r>
              <a:rPr lang="en-US" dirty="0"/>
              <a:t>The </a:t>
            </a:r>
            <a:r>
              <a:rPr lang="en-US" i="1" dirty="0"/>
              <a:t>“defining features” </a:t>
            </a:r>
            <a:r>
              <a:rPr lang="en-US" dirty="0"/>
              <a:t>are where: </a:t>
            </a:r>
          </a:p>
          <a:p>
            <a:pPr marL="0" indent="0" algn="just">
              <a:lnSpc>
                <a:spcPct val="120000"/>
              </a:lnSpc>
              <a:spcAft>
                <a:spcPts val="600"/>
              </a:spcAft>
              <a:buNone/>
            </a:pPr>
            <a:endParaRPr lang="en-US" sz="1600" dirty="0"/>
          </a:p>
          <a:p>
            <a:pPr marL="514350" indent="-514350" algn="just">
              <a:lnSpc>
                <a:spcPct val="120000"/>
              </a:lnSpc>
              <a:spcAft>
                <a:spcPts val="600"/>
              </a:spcAft>
              <a:buFont typeface="+mj-lt"/>
              <a:buAutoNum type="arabicPeriod"/>
            </a:pPr>
            <a:r>
              <a:rPr lang="en-US" dirty="0"/>
              <a:t>The claimant is </a:t>
            </a:r>
            <a:r>
              <a:rPr lang="en-US" i="1" u="sng" dirty="0"/>
              <a:t>a patient</a:t>
            </a:r>
            <a:r>
              <a:rPr lang="en-US" dirty="0"/>
              <a:t> or child or for some other reason is especially </a:t>
            </a:r>
            <a:r>
              <a:rPr lang="en-US" i="1" u="sng" dirty="0"/>
              <a:t>vulnerable or dependent </a:t>
            </a:r>
            <a:r>
              <a:rPr lang="en-US" dirty="0"/>
              <a:t>on the protection of the Defendant against the risk of injury.</a:t>
            </a:r>
          </a:p>
        </p:txBody>
      </p:sp>
      <p:sp>
        <p:nvSpPr>
          <p:cNvPr id="4" name="Slide Number Placeholder 3"/>
          <p:cNvSpPr>
            <a:spLocks noGrp="1"/>
          </p:cNvSpPr>
          <p:nvPr>
            <p:ph type="sldNum" sz="quarter" idx="12"/>
          </p:nvPr>
        </p:nvSpPr>
        <p:spPr/>
        <p:txBody>
          <a:bodyPr/>
          <a:lstStyle/>
          <a:p>
            <a:fld id="{6850A194-3244-42B2-B5DF-B0AC2C406B0C}" type="slidenum">
              <a:rPr lang="en-US" smtClean="0"/>
              <a:t>56</a:t>
            </a:fld>
            <a:endParaRPr lang="en-US"/>
          </a:p>
        </p:txBody>
      </p:sp>
    </p:spTree>
    <p:extLst>
      <p:ext uri="{BB962C8B-B14F-4D97-AF65-F5344CB8AC3E}">
        <p14:creationId xmlns:p14="http://schemas.microsoft.com/office/powerpoint/2010/main" val="2037498578"/>
      </p:ext>
    </p:extLst>
  </p:cSld>
  <p:clrMapOvr>
    <a:masterClrMapping/>
  </p:clrMapOvr>
  <p:transition spd="slow">
    <p:split orient="ver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normAutofit lnSpcReduction="10000"/>
          </a:bodyPr>
          <a:lstStyle/>
          <a:p>
            <a:pPr marL="0" indent="0" algn="ctr">
              <a:buNone/>
            </a:pPr>
            <a:r>
              <a:rPr lang="en-US" u="sng" dirty="0"/>
              <a:t>The </a:t>
            </a:r>
            <a:r>
              <a:rPr lang="en-US" i="1" u="sng" dirty="0"/>
              <a:t>Woodland </a:t>
            </a:r>
            <a:r>
              <a:rPr lang="en-US" u="sng" dirty="0"/>
              <a:t>Test</a:t>
            </a:r>
          </a:p>
          <a:p>
            <a:pPr marL="0" indent="0" algn="just">
              <a:lnSpc>
                <a:spcPct val="120000"/>
              </a:lnSpc>
              <a:spcAft>
                <a:spcPts val="600"/>
              </a:spcAft>
              <a:buNone/>
            </a:pPr>
            <a:endParaRPr lang="en-US" sz="1300" dirty="0"/>
          </a:p>
          <a:p>
            <a:pPr marL="514350" indent="-514350" algn="just">
              <a:lnSpc>
                <a:spcPct val="120000"/>
              </a:lnSpc>
              <a:spcAft>
                <a:spcPts val="600"/>
              </a:spcAft>
              <a:buFont typeface="+mj-lt"/>
              <a:buAutoNum type="arabicPeriod" startAt="2"/>
            </a:pPr>
            <a:r>
              <a:rPr lang="en-US" dirty="0"/>
              <a:t>There is </a:t>
            </a:r>
            <a:r>
              <a:rPr lang="en-US" i="1" u="sng" dirty="0"/>
              <a:t>an antecedent relationship between the claimant and the defendant</a:t>
            </a:r>
            <a:r>
              <a:rPr lang="en-US" dirty="0"/>
              <a:t>, independent of the negligent act or omission itself:</a:t>
            </a:r>
          </a:p>
          <a:p>
            <a:pPr marL="571500" indent="-571500" algn="just">
              <a:lnSpc>
                <a:spcPct val="120000"/>
              </a:lnSpc>
              <a:spcAft>
                <a:spcPts val="600"/>
              </a:spcAft>
              <a:buAutoNum type="romanLcParenBoth"/>
            </a:pPr>
            <a:r>
              <a:rPr lang="en-US" dirty="0"/>
              <a:t>which places the </a:t>
            </a:r>
            <a:r>
              <a:rPr lang="en-US" i="1" u="sng" dirty="0"/>
              <a:t>claimant in the actual custody, charge or care of the Defendant</a:t>
            </a:r>
            <a:r>
              <a:rPr lang="en-US" u="sng" dirty="0"/>
              <a:t> </a:t>
            </a:r>
            <a:r>
              <a:rPr lang="en-US" dirty="0"/>
              <a:t>and </a:t>
            </a:r>
          </a:p>
          <a:p>
            <a:pPr marL="571500" indent="-571500" algn="just">
              <a:lnSpc>
                <a:spcPct val="120000"/>
              </a:lnSpc>
              <a:spcAft>
                <a:spcPts val="600"/>
              </a:spcAft>
              <a:buAutoNum type="romanLcParenBoth"/>
            </a:pPr>
            <a:r>
              <a:rPr lang="en-US" dirty="0"/>
              <a:t>from which it is </a:t>
            </a:r>
            <a:r>
              <a:rPr lang="en-US" i="1" u="sng" dirty="0"/>
              <a:t>possible to impute</a:t>
            </a:r>
            <a:r>
              <a:rPr lang="en-US" dirty="0"/>
              <a:t> to the Defendant the </a:t>
            </a:r>
            <a:r>
              <a:rPr lang="en-US" i="1" u="sng" dirty="0"/>
              <a:t>assumption of a positive duty to protect the claimant from harm</a:t>
            </a:r>
            <a:r>
              <a:rPr lang="en-US" dirty="0"/>
              <a:t>. </a:t>
            </a:r>
          </a:p>
        </p:txBody>
      </p:sp>
      <p:sp>
        <p:nvSpPr>
          <p:cNvPr id="4" name="Slide Number Placeholder 3"/>
          <p:cNvSpPr>
            <a:spLocks noGrp="1"/>
          </p:cNvSpPr>
          <p:nvPr>
            <p:ph type="sldNum" sz="quarter" idx="12"/>
          </p:nvPr>
        </p:nvSpPr>
        <p:spPr/>
        <p:txBody>
          <a:bodyPr/>
          <a:lstStyle/>
          <a:p>
            <a:fld id="{6850A194-3244-42B2-B5DF-B0AC2C406B0C}" type="slidenum">
              <a:rPr lang="en-US" smtClean="0"/>
              <a:t>57</a:t>
            </a:fld>
            <a:endParaRPr lang="en-US"/>
          </a:p>
        </p:txBody>
      </p:sp>
    </p:spTree>
    <p:extLst>
      <p:ext uri="{BB962C8B-B14F-4D97-AF65-F5344CB8AC3E}">
        <p14:creationId xmlns:p14="http://schemas.microsoft.com/office/powerpoint/2010/main" val="2506691495"/>
      </p:ext>
    </p:extLst>
  </p:cSld>
  <p:clrMapOvr>
    <a:masterClrMapping/>
  </p:clrMapOvr>
  <p:transition spd="slow">
    <p:split orient="ver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normAutofit fontScale="92500" lnSpcReduction="20000"/>
          </a:bodyPr>
          <a:lstStyle/>
          <a:p>
            <a:pPr marL="0" indent="0" algn="ctr">
              <a:buNone/>
            </a:pPr>
            <a:r>
              <a:rPr lang="en-US" sz="2800" u="sng" dirty="0"/>
              <a:t>The </a:t>
            </a:r>
            <a:r>
              <a:rPr lang="en-US" sz="2800" i="1" u="sng" dirty="0"/>
              <a:t>Woodland </a:t>
            </a:r>
            <a:r>
              <a:rPr lang="en-US" sz="2800" u="sng" dirty="0"/>
              <a:t>Test</a:t>
            </a:r>
          </a:p>
          <a:p>
            <a:pPr marL="0" indent="0" algn="ctr">
              <a:buNone/>
            </a:pPr>
            <a:endParaRPr lang="en-US" sz="2200" dirty="0"/>
          </a:p>
          <a:p>
            <a:pPr marL="514350" indent="-514350" algn="just">
              <a:lnSpc>
                <a:spcPct val="120000"/>
              </a:lnSpc>
              <a:spcAft>
                <a:spcPts val="600"/>
              </a:spcAft>
              <a:buFont typeface="+mj-lt"/>
              <a:buAutoNum type="arabicPeriod" startAt="3"/>
            </a:pPr>
            <a:r>
              <a:rPr lang="en-US" dirty="0"/>
              <a:t>The </a:t>
            </a:r>
            <a:r>
              <a:rPr lang="en-US" i="1" u="sng" dirty="0"/>
              <a:t>claimant has no control over the defendant's performance</a:t>
            </a:r>
            <a:r>
              <a:rPr lang="en-US" dirty="0"/>
              <a:t> of those obligations. </a:t>
            </a:r>
          </a:p>
          <a:p>
            <a:pPr marL="0" indent="0" algn="just">
              <a:lnSpc>
                <a:spcPct val="120000"/>
              </a:lnSpc>
              <a:spcAft>
                <a:spcPts val="600"/>
              </a:spcAft>
              <a:buNone/>
            </a:pPr>
            <a:endParaRPr lang="en-US" sz="800" dirty="0"/>
          </a:p>
          <a:p>
            <a:pPr marL="514350" indent="-514350" algn="just">
              <a:lnSpc>
                <a:spcPct val="120000"/>
              </a:lnSpc>
              <a:spcAft>
                <a:spcPts val="600"/>
              </a:spcAft>
              <a:buFont typeface="+mj-lt"/>
              <a:buAutoNum type="arabicPeriod" startAt="4"/>
            </a:pPr>
            <a:r>
              <a:rPr lang="en-US" dirty="0"/>
              <a:t>The </a:t>
            </a:r>
            <a:r>
              <a:rPr lang="en-US" i="1" u="sng" dirty="0"/>
              <a:t>defendant has delegated to a third party some function which is an integral part of the positive duty which the Defendant had assumed over the claimant</a:t>
            </a:r>
            <a:r>
              <a:rPr lang="en-US" dirty="0"/>
              <a:t>; and the third party is exercising (for the purpose of the function delegated to him), the Defendant’s custody or care of the defendant and the element of control that goes with it.</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58</a:t>
            </a:fld>
            <a:endParaRPr lang="en-US"/>
          </a:p>
        </p:txBody>
      </p:sp>
    </p:spTree>
    <p:extLst>
      <p:ext uri="{BB962C8B-B14F-4D97-AF65-F5344CB8AC3E}">
        <p14:creationId xmlns:p14="http://schemas.microsoft.com/office/powerpoint/2010/main" val="2384574125"/>
      </p:ext>
    </p:extLst>
  </p:cSld>
  <p:clrMapOvr>
    <a:masterClrMapping/>
  </p:clrMapOvr>
  <p:transition spd="slow">
    <p:split orient="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0" indent="0" algn="ctr">
              <a:buNone/>
            </a:pPr>
            <a:endParaRPr lang="en-US" u="sng" dirty="0"/>
          </a:p>
          <a:p>
            <a:pPr marL="0" indent="0" algn="ctr">
              <a:buNone/>
            </a:pPr>
            <a:r>
              <a:rPr lang="en-US" u="sng" dirty="0"/>
              <a:t>The </a:t>
            </a:r>
            <a:r>
              <a:rPr lang="en-US" i="1" u="sng" dirty="0"/>
              <a:t>Woodland </a:t>
            </a:r>
            <a:r>
              <a:rPr lang="en-US" u="sng" dirty="0"/>
              <a:t>Test</a:t>
            </a:r>
          </a:p>
          <a:p>
            <a:pPr marL="0" indent="0" algn="ctr">
              <a:buNone/>
            </a:pPr>
            <a:endParaRPr lang="en-US" sz="2000" b="1" u="sng" dirty="0"/>
          </a:p>
          <a:p>
            <a:pPr marL="514350" indent="-514350" algn="just">
              <a:lnSpc>
                <a:spcPct val="120000"/>
              </a:lnSpc>
              <a:spcAft>
                <a:spcPts val="600"/>
              </a:spcAft>
              <a:buFont typeface="+mj-lt"/>
              <a:buAutoNum type="arabicPeriod" startAt="5"/>
            </a:pPr>
            <a:r>
              <a:rPr lang="en-US" dirty="0"/>
              <a:t>The </a:t>
            </a:r>
            <a:r>
              <a:rPr lang="en-US" i="1" u="sng" dirty="0"/>
              <a:t>third party had been negligent</a:t>
            </a:r>
            <a:r>
              <a:rPr lang="en-US" dirty="0"/>
              <a:t> in the exercise of that delegated function. </a:t>
            </a:r>
          </a:p>
          <a:p>
            <a:pPr marL="0" indent="0" algn="just">
              <a:lnSpc>
                <a:spcPct val="120000"/>
              </a:lnSpc>
              <a:spcAft>
                <a:spcPts val="600"/>
              </a:spcAft>
              <a:buNone/>
            </a:pPr>
            <a:endParaRPr lang="en-GB" altLang="en-US" sz="900" dirty="0"/>
          </a:p>
          <a:p>
            <a:pPr marL="620713" indent="-620713" algn="just">
              <a:lnSpc>
                <a:spcPct val="120000"/>
              </a:lnSpc>
              <a:spcAft>
                <a:spcPts val="600"/>
              </a:spcAft>
              <a:buNone/>
            </a:pPr>
            <a:r>
              <a:rPr lang="en-GB" altLang="en-US" dirty="0"/>
              <a:t>	per Lord </a:t>
            </a:r>
            <a:r>
              <a:rPr lang="en-GB" altLang="en-US" dirty="0" err="1"/>
              <a:t>Sumption</a:t>
            </a:r>
            <a:r>
              <a:rPr lang="en-GB" altLang="en-US" dirty="0"/>
              <a:t> in </a:t>
            </a:r>
            <a:r>
              <a:rPr lang="en-GB" i="1" dirty="0"/>
              <a:t>Woodland v Swimming Teachers’ Association and others </a:t>
            </a:r>
            <a:r>
              <a:rPr lang="en-GB" dirty="0"/>
              <a:t>[2014] AC 537 at p 583 para 23 </a:t>
            </a:r>
            <a:r>
              <a:rPr lang="en-US" dirty="0"/>
              <a:t>(English SC)</a:t>
            </a:r>
            <a:endParaRPr lang="en-GB" alt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59</a:t>
            </a:fld>
            <a:endParaRPr lang="en-US"/>
          </a:p>
        </p:txBody>
      </p:sp>
    </p:spTree>
    <p:extLst>
      <p:ext uri="{BB962C8B-B14F-4D97-AF65-F5344CB8AC3E}">
        <p14:creationId xmlns:p14="http://schemas.microsoft.com/office/powerpoint/2010/main" val="4067457372"/>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a:t>
            </a:r>
          </a:p>
        </p:txBody>
      </p:sp>
      <p:sp>
        <p:nvSpPr>
          <p:cNvPr id="3" name="Content Placeholder 2"/>
          <p:cNvSpPr>
            <a:spLocks noGrp="1"/>
          </p:cNvSpPr>
          <p:nvPr>
            <p:ph idx="1"/>
          </p:nvPr>
        </p:nvSpPr>
        <p:spPr>
          <a:xfrm>
            <a:off x="457200" y="1752600"/>
            <a:ext cx="8229600" cy="4556720"/>
          </a:xfrm>
        </p:spPr>
        <p:txBody>
          <a:bodyPr>
            <a:normAutofit fontScale="92500" lnSpcReduction="10000"/>
          </a:bodyPr>
          <a:lstStyle/>
          <a:p>
            <a:pPr marL="114300" indent="0" algn="just">
              <a:buNone/>
            </a:pPr>
            <a:r>
              <a:rPr lang="en-US" dirty="0"/>
              <a:t>“It is common ground that the Defendant contracted to perform a vasectomy operation on Mr. Thake and that in the performance of that contract he was subject to the </a:t>
            </a:r>
            <a:r>
              <a:rPr lang="en-US" i="1" u="sng" dirty="0"/>
              <a:t>duty implied by law to carry out the operation with reasonable skill and care</a:t>
            </a:r>
            <a:r>
              <a:rPr lang="en-US" dirty="0"/>
              <a:t>.”</a:t>
            </a:r>
          </a:p>
          <a:p>
            <a:pPr marL="114300" indent="0" algn="r">
              <a:buNone/>
            </a:pPr>
            <a:r>
              <a:rPr lang="en-US" sz="1800" dirty="0"/>
              <a:t>Per Neal LJ in </a:t>
            </a:r>
            <a:r>
              <a:rPr lang="en-US" sz="1800" i="1" dirty="0"/>
              <a:t>Thake v Maurice [1986] 1 All ER 497</a:t>
            </a:r>
          </a:p>
          <a:p>
            <a:pPr marL="114300" indent="0">
              <a:buNone/>
            </a:pPr>
            <a:endParaRPr lang="en-US" dirty="0"/>
          </a:p>
          <a:p>
            <a:pPr marL="114300" indent="0">
              <a:buNone/>
            </a:pPr>
            <a:r>
              <a:rPr lang="en-US" dirty="0"/>
              <a:t>Note:</a:t>
            </a:r>
          </a:p>
          <a:p>
            <a:pPr marL="571500" indent="-457200" algn="just">
              <a:buAutoNum type="arabicPeriod"/>
            </a:pPr>
            <a:r>
              <a:rPr lang="en-US" dirty="0"/>
              <a:t>It needs to be observed that such an implied term would have to be pleaded in the statement of claim. </a:t>
            </a:r>
          </a:p>
          <a:p>
            <a:pPr marL="571500" indent="-457200" algn="just">
              <a:buAutoNum type="arabicPeriod"/>
            </a:pPr>
            <a:r>
              <a:rPr lang="en-US" dirty="0"/>
              <a:t>For practical considerations, a claim in contract would generally add nothing more to a claim in the tort of negligence.</a:t>
            </a:r>
          </a:p>
        </p:txBody>
      </p:sp>
      <p:sp>
        <p:nvSpPr>
          <p:cNvPr id="4" name="Slide Number Placeholder 3"/>
          <p:cNvSpPr>
            <a:spLocks noGrp="1"/>
          </p:cNvSpPr>
          <p:nvPr>
            <p:ph type="sldNum" sz="quarter" idx="12"/>
          </p:nvPr>
        </p:nvSpPr>
        <p:spPr/>
        <p:txBody>
          <a:bodyPr/>
          <a:lstStyle/>
          <a:p>
            <a:fld id="{6850A194-3244-42B2-B5DF-B0AC2C406B0C}" type="slidenum">
              <a:rPr lang="en-US" smtClean="0"/>
              <a:t>6</a:t>
            </a:fld>
            <a:endParaRPr lang="en-US"/>
          </a:p>
        </p:txBody>
      </p:sp>
    </p:spTree>
    <p:extLst>
      <p:ext uri="{BB962C8B-B14F-4D97-AF65-F5344CB8AC3E}">
        <p14:creationId xmlns:p14="http://schemas.microsoft.com/office/powerpoint/2010/main" val="3272843882"/>
      </p:ext>
    </p:extLst>
  </p:cSld>
  <p:clrMapOvr>
    <a:masterClrMapping/>
  </p:clrMapOvr>
  <p:transition spd="slow">
    <p:split orient="vert"/>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0" indent="0" algn="ctr">
              <a:buNone/>
            </a:pPr>
            <a:r>
              <a:rPr lang="en-US" u="sng" dirty="0"/>
              <a:t>The Woodland Test: Key Issues</a:t>
            </a:r>
          </a:p>
          <a:p>
            <a:pPr marL="0" indent="0" algn="ctr">
              <a:buNone/>
            </a:pPr>
            <a:endParaRPr lang="en-US" sz="2000" b="1" u="sng" dirty="0"/>
          </a:p>
          <a:p>
            <a:pPr marL="0" indent="0" algn="just">
              <a:buNone/>
            </a:pPr>
            <a:r>
              <a:rPr lang="en-US" dirty="0"/>
              <a:t>The test has several ingredients but the key ingredients are whether in the factual circumstances it can be said:</a:t>
            </a:r>
          </a:p>
          <a:p>
            <a:pPr marL="571500" indent="-571500" algn="just">
              <a:buAutoNum type="romanLcParenBoth"/>
            </a:pPr>
            <a:r>
              <a:rPr lang="en-US" dirty="0"/>
              <a:t>that the hospital had </a:t>
            </a:r>
            <a:r>
              <a:rPr lang="en-US" i="1" u="sng" dirty="0"/>
              <a:t>assumed “a positive duty to protect the claimant from harm</a:t>
            </a:r>
            <a:r>
              <a:rPr lang="en-US" dirty="0"/>
              <a:t>” and </a:t>
            </a:r>
          </a:p>
          <a:p>
            <a:pPr marL="571500" indent="-571500" algn="just">
              <a:buAutoNum type="romanLcParenBoth"/>
            </a:pPr>
            <a:r>
              <a:rPr lang="en-US" dirty="0"/>
              <a:t>the </a:t>
            </a:r>
            <a:r>
              <a:rPr lang="en-US" i="1" u="sng" dirty="0"/>
              <a:t>hospital had delegated </a:t>
            </a:r>
            <a:r>
              <a:rPr lang="en-US" dirty="0"/>
              <a:t>some integral part of its assumed </a:t>
            </a:r>
            <a:r>
              <a:rPr lang="en-US" i="1" u="sng" dirty="0"/>
              <a:t>duty to the independent contractor</a:t>
            </a:r>
            <a:r>
              <a:rPr lang="en-US" dirty="0"/>
              <a:t>.</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60</a:t>
            </a:fld>
            <a:endParaRPr lang="en-US"/>
          </a:p>
        </p:txBody>
      </p:sp>
    </p:spTree>
    <p:extLst>
      <p:ext uri="{BB962C8B-B14F-4D97-AF65-F5344CB8AC3E}">
        <p14:creationId xmlns:p14="http://schemas.microsoft.com/office/powerpoint/2010/main" val="1551953156"/>
      </p:ext>
    </p:extLst>
  </p:cSld>
  <p:clrMapOvr>
    <a:masterClrMapping/>
  </p:clrMapOvr>
  <p:transition spd="slow">
    <p:split orient="ver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normAutofit fontScale="92500" lnSpcReduction="20000"/>
          </a:bodyPr>
          <a:lstStyle/>
          <a:p>
            <a:pPr marL="114300" indent="0" algn="ctr">
              <a:buNone/>
            </a:pPr>
            <a:r>
              <a:rPr lang="en-US" u="sng" dirty="0"/>
              <a:t>Scenario 1</a:t>
            </a:r>
          </a:p>
          <a:p>
            <a:pPr marL="114300" indent="0" algn="ctr">
              <a:buNone/>
            </a:pPr>
            <a:endParaRPr lang="en-US" u="sng" dirty="0"/>
          </a:p>
          <a:p>
            <a:pPr algn="just"/>
            <a:r>
              <a:rPr lang="en-US" dirty="0"/>
              <a:t>The private hospital provides </a:t>
            </a:r>
            <a:r>
              <a:rPr lang="en-US" dirty="0" err="1"/>
              <a:t>A&amp;E</a:t>
            </a:r>
            <a:r>
              <a:rPr lang="en-US" dirty="0"/>
              <a:t> services.</a:t>
            </a:r>
          </a:p>
          <a:p>
            <a:pPr algn="just"/>
            <a:r>
              <a:rPr lang="en-US" dirty="0"/>
              <a:t>Plaintiff rushes to the </a:t>
            </a:r>
            <a:r>
              <a:rPr lang="en-US" dirty="0" err="1"/>
              <a:t>A&amp;E</a:t>
            </a:r>
            <a:r>
              <a:rPr lang="en-US" dirty="0"/>
              <a:t> department and is assisted by the MO.</a:t>
            </a:r>
          </a:p>
          <a:p>
            <a:pPr algn="just"/>
            <a:r>
              <a:rPr lang="en-US" dirty="0"/>
              <a:t>The hospital has a system whereby medical consultants have a </a:t>
            </a:r>
            <a:r>
              <a:rPr lang="en-US" dirty="0" err="1"/>
              <a:t>rota</a:t>
            </a:r>
            <a:r>
              <a:rPr lang="en-US" dirty="0"/>
              <a:t> to be on-call.</a:t>
            </a:r>
          </a:p>
          <a:p>
            <a:pPr algn="just"/>
            <a:r>
              <a:rPr lang="en-US" dirty="0"/>
              <a:t>MO calls the appropriate medical consultant on duty for help.</a:t>
            </a:r>
          </a:p>
          <a:p>
            <a:pPr algn="just"/>
            <a:r>
              <a:rPr lang="en-US" dirty="0"/>
              <a:t>Medical consultant was negligent and the plaintiff suffers damage.</a:t>
            </a:r>
          </a:p>
          <a:p>
            <a:pPr algn="just"/>
            <a:r>
              <a:rPr lang="en-US" dirty="0"/>
              <a:t>The medical consultants are all independent contractors.</a:t>
            </a:r>
          </a:p>
        </p:txBody>
      </p:sp>
      <p:sp>
        <p:nvSpPr>
          <p:cNvPr id="4" name="Slide Number Placeholder 3"/>
          <p:cNvSpPr>
            <a:spLocks noGrp="1"/>
          </p:cNvSpPr>
          <p:nvPr>
            <p:ph type="sldNum" sz="quarter" idx="12"/>
          </p:nvPr>
        </p:nvSpPr>
        <p:spPr/>
        <p:txBody>
          <a:bodyPr/>
          <a:lstStyle/>
          <a:p>
            <a:fld id="{6850A194-3244-42B2-B5DF-B0AC2C406B0C}" type="slidenum">
              <a:rPr lang="en-US" smtClean="0"/>
              <a:t>61</a:t>
            </a:fld>
            <a:endParaRPr lang="en-US"/>
          </a:p>
        </p:txBody>
      </p:sp>
    </p:spTree>
    <p:extLst>
      <p:ext uri="{BB962C8B-B14F-4D97-AF65-F5344CB8AC3E}">
        <p14:creationId xmlns:p14="http://schemas.microsoft.com/office/powerpoint/2010/main" val="1115953019"/>
      </p:ext>
    </p:extLst>
  </p:cSld>
  <p:clrMapOvr>
    <a:masterClrMapping/>
  </p:clrMapOvr>
  <p:transition spd="slow">
    <p:split orient="vert"/>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114300" indent="0" algn="ctr">
              <a:buNone/>
            </a:pPr>
            <a:r>
              <a:rPr lang="en-US" u="sng" dirty="0"/>
              <a:t>Scenario 2</a:t>
            </a:r>
          </a:p>
          <a:p>
            <a:pPr marL="114300" indent="0" algn="ctr">
              <a:buNone/>
            </a:pPr>
            <a:endParaRPr lang="en-US" u="sng" dirty="0"/>
          </a:p>
          <a:p>
            <a:pPr algn="just"/>
            <a:r>
              <a:rPr lang="en-US" dirty="0"/>
              <a:t>Plaintiff goes to a private hospital. </a:t>
            </a:r>
          </a:p>
          <a:p>
            <a:pPr algn="just"/>
            <a:r>
              <a:rPr lang="en-US" dirty="0"/>
              <a:t>Plaintiff registers and proceeds straight to </a:t>
            </a:r>
            <a:r>
              <a:rPr lang="en-US" dirty="0" err="1"/>
              <a:t>Dr</a:t>
            </a:r>
            <a:r>
              <a:rPr lang="en-US" dirty="0"/>
              <a:t> A’s clinic for a consultation.</a:t>
            </a:r>
          </a:p>
          <a:p>
            <a:pPr algn="just"/>
            <a:r>
              <a:rPr lang="en-US" dirty="0" err="1"/>
              <a:t>Dr</a:t>
            </a:r>
            <a:r>
              <a:rPr lang="en-US" dirty="0"/>
              <a:t> A performs an out-patient procedure negligently and the Plaintiff suffers damage.</a:t>
            </a:r>
          </a:p>
          <a:p>
            <a:pPr algn="just"/>
            <a:r>
              <a:rPr lang="en-US" dirty="0" err="1"/>
              <a:t>Dr</a:t>
            </a:r>
            <a:r>
              <a:rPr lang="en-US" dirty="0"/>
              <a:t> A is an independent contractor at the private hospital.</a:t>
            </a:r>
          </a:p>
          <a:p>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62</a:t>
            </a:fld>
            <a:endParaRPr lang="en-US"/>
          </a:p>
        </p:txBody>
      </p:sp>
    </p:spTree>
    <p:extLst>
      <p:ext uri="{BB962C8B-B14F-4D97-AF65-F5344CB8AC3E}">
        <p14:creationId xmlns:p14="http://schemas.microsoft.com/office/powerpoint/2010/main" val="3659368895"/>
      </p:ext>
    </p:extLst>
  </p:cSld>
  <p:clrMapOvr>
    <a:masterClrMapping/>
  </p:clrMapOvr>
  <p:transition spd="slow">
    <p:split orient="ver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normAutofit lnSpcReduction="10000"/>
          </a:bodyPr>
          <a:lstStyle/>
          <a:p>
            <a:pPr marL="114300" indent="0" algn="ctr">
              <a:buNone/>
            </a:pPr>
            <a:r>
              <a:rPr lang="en-US" u="sng" dirty="0"/>
              <a:t>Scenario 3</a:t>
            </a:r>
          </a:p>
          <a:p>
            <a:pPr marL="114300" indent="0" algn="ctr">
              <a:buNone/>
            </a:pPr>
            <a:endParaRPr lang="en-US" u="sng" dirty="0"/>
          </a:p>
          <a:p>
            <a:pPr algn="just"/>
            <a:r>
              <a:rPr lang="en-US" dirty="0"/>
              <a:t>Plaintiff goes to a famous private hospital to consult an Obstetrician </a:t>
            </a:r>
          </a:p>
          <a:p>
            <a:pPr algn="just"/>
            <a:r>
              <a:rPr lang="en-US" dirty="0"/>
              <a:t>There are several Obstetricians in that hospital and the plaintiff does not know who to consult.  She enquires at the registration counter.</a:t>
            </a:r>
          </a:p>
          <a:p>
            <a:pPr algn="just"/>
            <a:r>
              <a:rPr lang="en-US" dirty="0"/>
              <a:t>At the counter, plaintiff is told </a:t>
            </a:r>
            <a:r>
              <a:rPr lang="en-US" dirty="0" err="1"/>
              <a:t>Dr</a:t>
            </a:r>
            <a:r>
              <a:rPr lang="en-US" dirty="0"/>
              <a:t> X is available.</a:t>
            </a:r>
          </a:p>
          <a:p>
            <a:pPr algn="just"/>
            <a:r>
              <a:rPr lang="en-US" dirty="0"/>
              <a:t>Plaintiff consults </a:t>
            </a:r>
            <a:r>
              <a:rPr lang="en-US" dirty="0" err="1"/>
              <a:t>Dr</a:t>
            </a:r>
            <a:r>
              <a:rPr lang="en-US" dirty="0"/>
              <a:t> X and is advised to be admitted for observations. She signs an admission form with terms.</a:t>
            </a:r>
          </a:p>
        </p:txBody>
      </p:sp>
      <p:sp>
        <p:nvSpPr>
          <p:cNvPr id="4" name="Slide Number Placeholder 3"/>
          <p:cNvSpPr>
            <a:spLocks noGrp="1"/>
          </p:cNvSpPr>
          <p:nvPr>
            <p:ph type="sldNum" sz="quarter" idx="12"/>
          </p:nvPr>
        </p:nvSpPr>
        <p:spPr/>
        <p:txBody>
          <a:bodyPr/>
          <a:lstStyle/>
          <a:p>
            <a:fld id="{6850A194-3244-42B2-B5DF-B0AC2C406B0C}" type="slidenum">
              <a:rPr lang="en-US" smtClean="0"/>
              <a:t>63</a:t>
            </a:fld>
            <a:endParaRPr lang="en-US"/>
          </a:p>
        </p:txBody>
      </p:sp>
    </p:spTree>
    <p:extLst>
      <p:ext uri="{BB962C8B-B14F-4D97-AF65-F5344CB8AC3E}">
        <p14:creationId xmlns:p14="http://schemas.microsoft.com/office/powerpoint/2010/main" val="2807282554"/>
      </p:ext>
    </p:extLst>
  </p:cSld>
  <p:clrMapOvr>
    <a:masterClrMapping/>
  </p:clrMapOvr>
  <p:transition spd="slow">
    <p:split orient="vert"/>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114300" indent="0" algn="ctr">
              <a:buNone/>
            </a:pPr>
            <a:endParaRPr lang="en-US" u="sng" dirty="0"/>
          </a:p>
          <a:p>
            <a:pPr marL="114300" indent="0" algn="ctr">
              <a:buNone/>
            </a:pPr>
            <a:r>
              <a:rPr lang="en-US" u="sng" dirty="0"/>
              <a:t>Scenario 4</a:t>
            </a:r>
          </a:p>
          <a:p>
            <a:pPr marL="114300" indent="0" algn="ctr">
              <a:buNone/>
            </a:pPr>
            <a:endParaRPr lang="en-US" u="sng" dirty="0"/>
          </a:p>
          <a:p>
            <a:pPr algn="just"/>
            <a:r>
              <a:rPr lang="en-US" dirty="0" err="1"/>
              <a:t>Dr</a:t>
            </a:r>
            <a:r>
              <a:rPr lang="en-US" dirty="0"/>
              <a:t> X negligently fails to detect an abnormal placental presentation. </a:t>
            </a:r>
          </a:p>
          <a:p>
            <a:pPr algn="just"/>
            <a:r>
              <a:rPr lang="en-US" dirty="0"/>
              <a:t>Complication arises and plaintiff suffers damage.</a:t>
            </a:r>
          </a:p>
          <a:p>
            <a:pPr algn="just"/>
            <a:r>
              <a:rPr lang="en-US" dirty="0"/>
              <a:t>Admission form signed by plaintiff discloses that doctor is an independent contractor and hospital is not liable for his negligence</a:t>
            </a:r>
          </a:p>
        </p:txBody>
      </p:sp>
      <p:sp>
        <p:nvSpPr>
          <p:cNvPr id="4" name="Slide Number Placeholder 3"/>
          <p:cNvSpPr>
            <a:spLocks noGrp="1"/>
          </p:cNvSpPr>
          <p:nvPr>
            <p:ph type="sldNum" sz="quarter" idx="12"/>
          </p:nvPr>
        </p:nvSpPr>
        <p:spPr/>
        <p:txBody>
          <a:bodyPr/>
          <a:lstStyle/>
          <a:p>
            <a:fld id="{6850A194-3244-42B2-B5DF-B0AC2C406B0C}" type="slidenum">
              <a:rPr lang="en-US" smtClean="0"/>
              <a:t>64</a:t>
            </a:fld>
            <a:endParaRPr lang="en-US"/>
          </a:p>
        </p:txBody>
      </p:sp>
    </p:spTree>
    <p:extLst>
      <p:ext uri="{BB962C8B-B14F-4D97-AF65-F5344CB8AC3E}">
        <p14:creationId xmlns:p14="http://schemas.microsoft.com/office/powerpoint/2010/main" val="2562865947"/>
      </p:ext>
    </p:extLst>
  </p:cSld>
  <p:clrMapOvr>
    <a:masterClrMapping/>
  </p:clrMapOvr>
  <p:transition spd="slow">
    <p:split orient="vert"/>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Non-delegable duty of care</a:t>
            </a:r>
          </a:p>
        </p:txBody>
      </p:sp>
      <p:sp>
        <p:nvSpPr>
          <p:cNvPr id="3" name="Content Placeholder 2"/>
          <p:cNvSpPr>
            <a:spLocks noGrp="1"/>
          </p:cNvSpPr>
          <p:nvPr>
            <p:ph idx="1"/>
          </p:nvPr>
        </p:nvSpPr>
        <p:spPr/>
        <p:txBody>
          <a:bodyPr/>
          <a:lstStyle/>
          <a:p>
            <a:pPr marL="0" indent="0" algn="ctr">
              <a:buNone/>
            </a:pPr>
            <a:endParaRPr lang="en-US" u="sng" dirty="0"/>
          </a:p>
          <a:p>
            <a:pPr marL="0" indent="0" algn="ctr">
              <a:buNone/>
            </a:pPr>
            <a:r>
              <a:rPr lang="en-US" u="sng" dirty="0"/>
              <a:t>Difference between non delegable duty of care and vicarious liability.</a:t>
            </a:r>
          </a:p>
          <a:p>
            <a:pPr marL="0" indent="0" algn="just">
              <a:buNone/>
            </a:pPr>
            <a:r>
              <a:rPr lang="en-US" dirty="0"/>
              <a:t> </a:t>
            </a:r>
          </a:p>
          <a:p>
            <a:pPr marL="0" indent="0" algn="just">
              <a:buNone/>
            </a:pPr>
            <a:r>
              <a:rPr lang="en-US" dirty="0"/>
              <a:t>Unlike vicarious liability, a non delegable duty of care is first a </a:t>
            </a:r>
            <a:r>
              <a:rPr lang="en-US" i="1" u="sng" dirty="0"/>
              <a:t>duty of care imposed on the hospital</a:t>
            </a:r>
            <a:r>
              <a:rPr lang="en-US" dirty="0"/>
              <a:t>.  </a:t>
            </a:r>
          </a:p>
          <a:p>
            <a:pPr marL="0" indent="0" algn="just">
              <a:buNone/>
            </a:pPr>
            <a:r>
              <a:rPr lang="en-US" dirty="0"/>
              <a:t>The hospital’s liability is </a:t>
            </a:r>
            <a:r>
              <a:rPr lang="en-US" i="1" u="sng" dirty="0"/>
              <a:t>not vicarious in nature</a:t>
            </a:r>
            <a:r>
              <a:rPr lang="en-US" dirty="0"/>
              <a:t>.  </a:t>
            </a:r>
          </a:p>
          <a:p>
            <a:pPr marL="0" indent="0" algn="just">
              <a:buNone/>
            </a:pPr>
            <a:r>
              <a:rPr lang="en-US" dirty="0"/>
              <a:t>It is a breach by the hospital of a </a:t>
            </a:r>
            <a:r>
              <a:rPr lang="en-US" i="1" u="sng" dirty="0"/>
              <a:t>primary duty imposed</a:t>
            </a:r>
            <a:r>
              <a:rPr lang="en-US" dirty="0"/>
              <a:t> on the hospital. </a:t>
            </a:r>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65</a:t>
            </a:fld>
            <a:endParaRPr lang="en-US"/>
          </a:p>
        </p:txBody>
      </p:sp>
    </p:spTree>
    <p:extLst>
      <p:ext uri="{BB962C8B-B14F-4D97-AF65-F5344CB8AC3E}">
        <p14:creationId xmlns:p14="http://schemas.microsoft.com/office/powerpoint/2010/main" val="2550613796"/>
      </p:ext>
    </p:extLst>
  </p:cSld>
  <p:clrMapOvr>
    <a:masterClrMapping/>
  </p:clrMapOvr>
  <p:transition spd="slow">
    <p:split orient="vert"/>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Thank you</a:t>
            </a:r>
          </a:p>
        </p:txBody>
      </p:sp>
    </p:spTree>
    <p:extLst>
      <p:ext uri="{BB962C8B-B14F-4D97-AF65-F5344CB8AC3E}">
        <p14:creationId xmlns:p14="http://schemas.microsoft.com/office/powerpoint/2010/main" val="3356809336"/>
      </p:ext>
    </p:extLst>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Tort of Trespass to the person</a:t>
            </a:r>
          </a:p>
        </p:txBody>
      </p:sp>
      <p:sp>
        <p:nvSpPr>
          <p:cNvPr id="3" name="Content Placeholder 2"/>
          <p:cNvSpPr>
            <a:spLocks noGrp="1"/>
          </p:cNvSpPr>
          <p:nvPr>
            <p:ph idx="1"/>
          </p:nvPr>
        </p:nvSpPr>
        <p:spPr/>
        <p:txBody>
          <a:bodyPr>
            <a:normAutofit lnSpcReduction="10000"/>
          </a:bodyPr>
          <a:lstStyle/>
          <a:p>
            <a:pPr marL="571500" indent="-457200">
              <a:buAutoNum type="arabicPeriod"/>
            </a:pPr>
            <a:r>
              <a:rPr lang="en-US" dirty="0"/>
              <a:t>The interference to the personal integrity of a person without his consent is tantamount to a trespass to the person – battery.</a:t>
            </a:r>
          </a:p>
          <a:p>
            <a:pPr marL="114300" indent="0">
              <a:buNone/>
            </a:pPr>
            <a:endParaRPr lang="en-US" dirty="0"/>
          </a:p>
          <a:p>
            <a:pPr marL="571500" indent="-457200">
              <a:buFont typeface="+mj-lt"/>
              <a:buAutoNum type="arabicPeriod" startAt="2"/>
            </a:pPr>
            <a:r>
              <a:rPr lang="en-US" dirty="0"/>
              <a:t>Battery</a:t>
            </a:r>
          </a:p>
          <a:p>
            <a:pPr marL="114300" indent="0">
              <a:buNone/>
            </a:pPr>
            <a:r>
              <a:rPr lang="en-US" dirty="0"/>
              <a:t>	“Battery is the intentional and direct application   	of force to another person”</a:t>
            </a:r>
          </a:p>
          <a:p>
            <a:pPr marL="114300" indent="0" algn="just">
              <a:buNone/>
            </a:pPr>
            <a:r>
              <a:rPr lang="en-US" dirty="0"/>
              <a:t/>
            </a:r>
            <a:br>
              <a:rPr lang="en-US" dirty="0"/>
            </a:br>
            <a:r>
              <a:rPr lang="en-US" dirty="0"/>
              <a:t>	“Any physical contact with the body of the 	plaintiff (or with his clothing) is sufficient to 	amount to ‘force’.”</a:t>
            </a:r>
          </a:p>
          <a:p>
            <a:pPr marL="114300" indent="0" algn="r">
              <a:buNone/>
            </a:pPr>
            <a:r>
              <a:rPr lang="en-US" sz="1800" dirty="0"/>
              <a:t>Winfield &amp; </a:t>
            </a:r>
            <a:r>
              <a:rPr lang="en-US" sz="1800" dirty="0" err="1"/>
              <a:t>Jolowicz</a:t>
            </a:r>
            <a:r>
              <a:rPr lang="en-US" sz="1800" dirty="0"/>
              <a:t> 15</a:t>
            </a:r>
            <a:r>
              <a:rPr lang="en-US" sz="1800" baseline="30000" dirty="0"/>
              <a:t>th</a:t>
            </a:r>
            <a:r>
              <a:rPr lang="en-US" sz="1800" dirty="0"/>
              <a:t> </a:t>
            </a:r>
            <a:r>
              <a:rPr lang="en-US" sz="1800" dirty="0" err="1"/>
              <a:t>Edn</a:t>
            </a:r>
            <a:endParaRPr lang="en-US" sz="1800" dirty="0"/>
          </a:p>
        </p:txBody>
      </p:sp>
      <p:sp>
        <p:nvSpPr>
          <p:cNvPr id="4" name="Slide Number Placeholder 3"/>
          <p:cNvSpPr>
            <a:spLocks noGrp="1"/>
          </p:cNvSpPr>
          <p:nvPr>
            <p:ph type="sldNum" sz="quarter" idx="12"/>
          </p:nvPr>
        </p:nvSpPr>
        <p:spPr/>
        <p:txBody>
          <a:bodyPr/>
          <a:lstStyle/>
          <a:p>
            <a:fld id="{6850A194-3244-42B2-B5DF-B0AC2C406B0C}" type="slidenum">
              <a:rPr lang="en-US" smtClean="0"/>
              <a:t>7</a:t>
            </a:fld>
            <a:endParaRPr lang="en-US"/>
          </a:p>
        </p:txBody>
      </p:sp>
    </p:spTree>
    <p:extLst>
      <p:ext uri="{BB962C8B-B14F-4D97-AF65-F5344CB8AC3E}">
        <p14:creationId xmlns:p14="http://schemas.microsoft.com/office/powerpoint/2010/main" val="3046004006"/>
      </p:ext>
    </p:extLst>
  </p:cSld>
  <p:clrMapOvr>
    <a:masterClrMapping/>
  </p:clrMapOvr>
  <p:transition spd="slow">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lstStyle/>
          <a:p>
            <a:pPr>
              <a:buNone/>
            </a:pPr>
            <a:endParaRPr lang="en-US" altLang="en-US" dirty="0"/>
          </a:p>
          <a:p>
            <a:pPr>
              <a:buNone/>
            </a:pPr>
            <a:endParaRPr lang="en-US" altLang="en-US" dirty="0"/>
          </a:p>
          <a:p>
            <a:pPr>
              <a:buNone/>
            </a:pPr>
            <a:r>
              <a:rPr lang="en-US" altLang="en-US" dirty="0"/>
              <a:t>“… as a general rule, the performance of a </a:t>
            </a:r>
            <a:r>
              <a:rPr lang="en-US" altLang="en-US" i="1" u="sng" dirty="0"/>
              <a:t>medical operation</a:t>
            </a:r>
            <a:r>
              <a:rPr lang="en-US" altLang="en-US" dirty="0"/>
              <a:t> upon a person </a:t>
            </a:r>
            <a:r>
              <a:rPr lang="en-US" altLang="en-US" i="1" u="sng" dirty="0"/>
              <a:t>without his or her consent </a:t>
            </a:r>
            <a:r>
              <a:rPr lang="en-US" altLang="en-US" dirty="0"/>
              <a:t>is unlawful, as constituting both the </a:t>
            </a:r>
            <a:r>
              <a:rPr lang="en-US" altLang="en-US" u="sng" dirty="0"/>
              <a:t>crime of battery and the tort of trespass to the person</a:t>
            </a:r>
            <a:r>
              <a:rPr lang="en-US" altLang="en-US" dirty="0"/>
              <a:t>.”</a:t>
            </a:r>
            <a:endParaRPr lang="en-US" altLang="en-US" b="1" dirty="0"/>
          </a:p>
          <a:p>
            <a:pPr algn="r">
              <a:buNone/>
            </a:pPr>
            <a:r>
              <a:rPr lang="en-US" altLang="en-US" sz="1800" dirty="0"/>
              <a:t>			Per Lord Goff in </a:t>
            </a:r>
            <a:r>
              <a:rPr lang="en-US" altLang="en-US" sz="1800" i="1" dirty="0"/>
              <a:t>Re F (Mental Patient: </a:t>
            </a:r>
            <a:r>
              <a:rPr lang="en-US" altLang="en-US" sz="1800" i="1" dirty="0" err="1"/>
              <a:t>Sterilisation</a:t>
            </a:r>
            <a:r>
              <a:rPr lang="en-US" altLang="en-US" sz="1800" i="1" dirty="0"/>
              <a:t>)</a:t>
            </a:r>
            <a:r>
              <a:rPr lang="en-US" altLang="en-US" sz="1800" dirty="0"/>
              <a:t> [1990] 2 AC 1 at page 71</a:t>
            </a:r>
          </a:p>
          <a:p>
            <a:pPr marL="114300" indent="0" algn="r">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8</a:t>
            </a:fld>
            <a:endParaRPr lang="en-US"/>
          </a:p>
        </p:txBody>
      </p:sp>
    </p:spTree>
    <p:extLst>
      <p:ext uri="{BB962C8B-B14F-4D97-AF65-F5344CB8AC3E}">
        <p14:creationId xmlns:p14="http://schemas.microsoft.com/office/powerpoint/2010/main" val="3633048552"/>
      </p:ext>
    </p:extLst>
  </p:cSld>
  <p:clrMapOvr>
    <a:masterClrMapping/>
  </p:clrMapOvr>
  <p:transition spd="slow">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trespass to the person</a:t>
            </a:r>
          </a:p>
        </p:txBody>
      </p:sp>
      <p:sp>
        <p:nvSpPr>
          <p:cNvPr id="3" name="Content Placeholder 2"/>
          <p:cNvSpPr>
            <a:spLocks noGrp="1"/>
          </p:cNvSpPr>
          <p:nvPr>
            <p:ph idx="1"/>
          </p:nvPr>
        </p:nvSpPr>
        <p:spPr/>
        <p:txBody>
          <a:bodyPr>
            <a:normAutofit fontScale="92500" lnSpcReduction="10000"/>
          </a:bodyPr>
          <a:lstStyle/>
          <a:p>
            <a:pPr marL="114300" indent="0" algn="ctr">
              <a:buNone/>
            </a:pPr>
            <a:r>
              <a:rPr lang="en-US" sz="2600" u="sng" dirty="0"/>
              <a:t>The Role of “Consent”</a:t>
            </a:r>
          </a:p>
          <a:p>
            <a:pPr marL="114300" indent="0">
              <a:buNone/>
            </a:pPr>
            <a:endParaRPr lang="en-US" dirty="0"/>
          </a:p>
          <a:p>
            <a:pPr algn="just">
              <a:buNone/>
            </a:pPr>
            <a:r>
              <a:rPr lang="en-GB" altLang="en-US" dirty="0"/>
              <a:t>“There seems to be some </a:t>
            </a:r>
            <a:r>
              <a:rPr lang="en-GB" altLang="en-US" i="1" u="sng" dirty="0"/>
              <a:t>confusion</a:t>
            </a:r>
            <a:r>
              <a:rPr lang="en-GB" altLang="en-US" dirty="0"/>
              <a:t> in the minds of some as to the purpose of seeking</a:t>
            </a:r>
            <a:r>
              <a:rPr lang="en-GB" altLang="en-US" i="1" dirty="0"/>
              <a:t> </a:t>
            </a:r>
            <a:r>
              <a:rPr lang="en-GB" altLang="en-US" i="1" u="sng" dirty="0"/>
              <a:t>consent</a:t>
            </a:r>
            <a:r>
              <a:rPr lang="en-GB" altLang="en-US" dirty="0"/>
              <a:t> from a patient (whether adult or child) …. </a:t>
            </a:r>
            <a:r>
              <a:rPr lang="en-GB" altLang="en-US" i="1" dirty="0"/>
              <a:t>The legal purpose is quite different.  It is to provide those concerned in the treatment with </a:t>
            </a:r>
            <a:r>
              <a:rPr lang="en-GB" altLang="en-US" i="1" u="sng" dirty="0"/>
              <a:t>a defence to a criminal charge of assault or battery or a civil claim for damages for trespass </a:t>
            </a:r>
            <a:r>
              <a:rPr lang="en-GB" altLang="en-US" i="1" dirty="0"/>
              <a:t>to the person.  It </a:t>
            </a:r>
            <a:r>
              <a:rPr lang="en-GB" altLang="en-US" i="1" u="sng" dirty="0"/>
              <a:t>does not, however, provide them with any defence to</a:t>
            </a:r>
            <a:r>
              <a:rPr lang="en-GB" altLang="en-US" i="1" dirty="0"/>
              <a:t> a claim that they </a:t>
            </a:r>
            <a:r>
              <a:rPr lang="en-GB" altLang="en-US" i="1" u="sng" dirty="0"/>
              <a:t>negligently advised a particular treatment or negligently carried it out</a:t>
            </a:r>
            <a:r>
              <a:rPr lang="en-GB" altLang="en-US" dirty="0"/>
              <a:t>.”</a:t>
            </a:r>
          </a:p>
          <a:p>
            <a:pPr algn="r">
              <a:buNone/>
            </a:pPr>
            <a:r>
              <a:rPr lang="en-GB" altLang="en-US" sz="1900" dirty="0"/>
              <a:t>		Per Lord Donaldson </a:t>
            </a:r>
            <a:r>
              <a:rPr lang="en-GB" altLang="en-US" sz="1900" dirty="0" err="1"/>
              <a:t>M.R</a:t>
            </a:r>
            <a:r>
              <a:rPr lang="en-GB" altLang="en-US" sz="1900" dirty="0"/>
              <a:t>. In </a:t>
            </a:r>
            <a:r>
              <a:rPr lang="en-GB" altLang="en-US" sz="1900" i="1" dirty="0"/>
              <a:t>re W (A Minor) (Medical Treatment:  Court’s Jurisdiction)</a:t>
            </a:r>
            <a:r>
              <a:rPr lang="en-GB" altLang="en-US" sz="1900" dirty="0"/>
              <a:t> [1993] Fam 64 at </a:t>
            </a:r>
            <a:r>
              <a:rPr lang="en-GB" altLang="en-US" sz="1900" dirty="0" err="1"/>
              <a:t>pg</a:t>
            </a:r>
            <a:r>
              <a:rPr lang="en-GB" altLang="en-US" sz="1900" dirty="0"/>
              <a:t> 76</a:t>
            </a:r>
            <a:endParaRPr lang="en-US" altLang="en-US" sz="1900" dirty="0"/>
          </a:p>
          <a:p>
            <a:pPr marL="114300" indent="0">
              <a:buNone/>
            </a:pPr>
            <a:endParaRPr lang="en-US" dirty="0"/>
          </a:p>
        </p:txBody>
      </p:sp>
      <p:sp>
        <p:nvSpPr>
          <p:cNvPr id="4" name="Slide Number Placeholder 3"/>
          <p:cNvSpPr>
            <a:spLocks noGrp="1"/>
          </p:cNvSpPr>
          <p:nvPr>
            <p:ph type="sldNum" sz="quarter" idx="12"/>
          </p:nvPr>
        </p:nvSpPr>
        <p:spPr/>
        <p:txBody>
          <a:bodyPr/>
          <a:lstStyle/>
          <a:p>
            <a:fld id="{6850A194-3244-42B2-B5DF-B0AC2C406B0C}" type="slidenum">
              <a:rPr lang="en-US" smtClean="0"/>
              <a:t>9</a:t>
            </a:fld>
            <a:endParaRPr lang="en-US"/>
          </a:p>
        </p:txBody>
      </p:sp>
    </p:spTree>
    <p:extLst>
      <p:ext uri="{BB962C8B-B14F-4D97-AF65-F5344CB8AC3E}">
        <p14:creationId xmlns:p14="http://schemas.microsoft.com/office/powerpoint/2010/main" val="5601148"/>
      </p:ext>
    </p:extLst>
  </p:cSld>
  <p:clrMapOvr>
    <a:masterClrMapping/>
  </p:clrMapOvr>
  <p:transition spd="slow">
    <p:split orient="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689</TotalTime>
  <Words>4429</Words>
  <Application>Microsoft Office PowerPoint</Application>
  <PresentationFormat>On-screen Show (4:3)</PresentationFormat>
  <Paragraphs>505</Paragraphs>
  <Slides>66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66</vt:i4>
      </vt:variant>
    </vt:vector>
  </HeadingPairs>
  <TitlesOfParts>
    <vt:vector size="72" baseType="lpstr">
      <vt:lpstr>Arial</vt:lpstr>
      <vt:lpstr>Book Antiqua</vt:lpstr>
      <vt:lpstr>Calibri</vt:lpstr>
      <vt:lpstr>Century Gothic</vt:lpstr>
      <vt:lpstr>Wingdings</vt:lpstr>
      <vt:lpstr>Apothecary</vt:lpstr>
      <vt:lpstr>Medico-legal cases: Core elements</vt:lpstr>
      <vt:lpstr>Potential defendants</vt:lpstr>
      <vt:lpstr>doctors</vt:lpstr>
      <vt:lpstr>Doctors</vt:lpstr>
      <vt:lpstr>contract</vt:lpstr>
      <vt:lpstr>Contract</vt:lpstr>
      <vt:lpstr>Tort of Trespass to the person</vt:lpstr>
      <vt:lpstr>trespass to the person</vt:lpstr>
      <vt:lpstr>trespass to the person</vt:lpstr>
      <vt:lpstr>trespass to the person</vt:lpstr>
      <vt:lpstr>trespass to the person</vt:lpstr>
      <vt:lpstr>trespass to the person</vt:lpstr>
      <vt:lpstr>trespass to the person</vt:lpstr>
      <vt:lpstr>trespass to the person</vt:lpstr>
      <vt:lpstr>trespass to the person</vt:lpstr>
      <vt:lpstr>Consent : statutory requirement</vt:lpstr>
      <vt:lpstr>Consent : at common law</vt:lpstr>
      <vt:lpstr>Consent : at common law</vt:lpstr>
      <vt:lpstr>trespass to the person</vt:lpstr>
      <vt:lpstr>TRESPASS TO THE PERSON</vt:lpstr>
      <vt:lpstr>trespass to the person</vt:lpstr>
      <vt:lpstr>trespass to the person</vt:lpstr>
      <vt:lpstr>TORT OF NEGLIGENCE</vt:lpstr>
      <vt:lpstr>Negligence : Duty of care</vt:lpstr>
      <vt:lpstr>Negligence : duty of care</vt:lpstr>
      <vt:lpstr>Negligence : diagnosis &amp; treatment</vt:lpstr>
      <vt:lpstr>Negligence : diagnosis &amp; treatment</vt:lpstr>
      <vt:lpstr>Negligence : diagnosis &amp; treatment</vt:lpstr>
      <vt:lpstr>Negligence : diagnosis &amp; treatment</vt:lpstr>
      <vt:lpstr>Negligence : duty to advise</vt:lpstr>
      <vt:lpstr>Negligence : duty to advise</vt:lpstr>
      <vt:lpstr>Negligence : duty to advise</vt:lpstr>
      <vt:lpstr>Negligence : duty to advise</vt:lpstr>
      <vt:lpstr>Negligence : duty to advise</vt:lpstr>
      <vt:lpstr>Negligence : duty to advise</vt:lpstr>
      <vt:lpstr>Negligence : duty to advise</vt:lpstr>
      <vt:lpstr>Negligence : CAUSATION</vt:lpstr>
      <vt:lpstr>Negligence : CAUSATION</vt:lpstr>
      <vt:lpstr>NEGLIGENCE : CAUSATION</vt:lpstr>
      <vt:lpstr>NEGLIGENCE : CAUSATION</vt:lpstr>
      <vt:lpstr>NEGLIGENCE : CAUSATION</vt:lpstr>
      <vt:lpstr>NEGLIGENCE : CAUSATION</vt:lpstr>
      <vt:lpstr>hospitals</vt:lpstr>
      <vt:lpstr>Hospitals</vt:lpstr>
      <vt:lpstr>Vicarious Liability</vt:lpstr>
      <vt:lpstr>Vicarious Liability</vt:lpstr>
      <vt:lpstr>Vicarious Liability</vt:lpstr>
      <vt:lpstr>Vicarious Liability</vt:lpstr>
      <vt:lpstr>Vicarious Liability</vt:lpstr>
      <vt:lpstr>Vicarious Liability</vt:lpstr>
      <vt:lpstr>Vicarious Liability</vt:lpstr>
      <vt:lpstr>Vicarious Liability</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Non-delegable duty of care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negligence : an overview</dc:title>
  <dc:creator>User</dc:creator>
  <cp:lastModifiedBy>POJ1</cp:lastModifiedBy>
  <cp:revision>60</cp:revision>
  <cp:lastPrinted>2019-02-18T06:35:37Z</cp:lastPrinted>
  <dcterms:created xsi:type="dcterms:W3CDTF">2019-02-07T04:15:44Z</dcterms:created>
  <dcterms:modified xsi:type="dcterms:W3CDTF">2019-03-12T02:29:08Z</dcterms:modified>
</cp:coreProperties>
</file>